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9" r:id="rId2"/>
    <p:sldId id="425" r:id="rId3"/>
    <p:sldId id="426" r:id="rId4"/>
    <p:sldId id="427" r:id="rId5"/>
    <p:sldId id="428" r:id="rId6"/>
    <p:sldId id="429" r:id="rId7"/>
    <p:sldId id="430" r:id="rId8"/>
    <p:sldId id="431" r:id="rId9"/>
    <p:sldId id="432" r:id="rId10"/>
    <p:sldId id="433" r:id="rId11"/>
    <p:sldId id="422" r:id="rId12"/>
    <p:sldId id="434" r:id="rId13"/>
    <p:sldId id="436" r:id="rId14"/>
    <p:sldId id="437" r:id="rId15"/>
    <p:sldId id="438" r:id="rId16"/>
    <p:sldId id="439" r:id="rId17"/>
    <p:sldId id="440" r:id="rId18"/>
    <p:sldId id="441" r:id="rId19"/>
    <p:sldId id="423" r:id="rId20"/>
    <p:sldId id="447" r:id="rId21"/>
    <p:sldId id="448" r:id="rId22"/>
    <p:sldId id="449" r:id="rId23"/>
    <p:sldId id="317" r:id="rId24"/>
    <p:sldId id="444" r:id="rId25"/>
    <p:sldId id="445" r:id="rId26"/>
    <p:sldId id="446" r:id="rId27"/>
    <p:sldId id="450" r:id="rId28"/>
    <p:sldId id="451" r:id="rId29"/>
    <p:sldId id="452" r:id="rId30"/>
    <p:sldId id="453" r:id="rId31"/>
    <p:sldId id="454" r:id="rId32"/>
    <p:sldId id="458" r:id="rId33"/>
    <p:sldId id="459" r:id="rId34"/>
    <p:sldId id="455" r:id="rId35"/>
    <p:sldId id="456" r:id="rId36"/>
    <p:sldId id="464" r:id="rId37"/>
    <p:sldId id="442" r:id="rId38"/>
    <p:sldId id="461" r:id="rId39"/>
    <p:sldId id="462" r:id="rId40"/>
    <p:sldId id="457"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56">
          <p15:clr>
            <a:srgbClr val="A4A3A4"/>
          </p15:clr>
        </p15:guide>
        <p15:guide id="2" orient="horz" pos="1752">
          <p15:clr>
            <a:srgbClr val="A4A3A4"/>
          </p15:clr>
        </p15:guide>
        <p15:guide id="3" orient="horz" pos="364">
          <p15:clr>
            <a:srgbClr val="A4A3A4"/>
          </p15:clr>
        </p15:guide>
        <p15:guide id="4" pos="438">
          <p15:clr>
            <a:srgbClr val="A4A3A4"/>
          </p15:clr>
        </p15:guide>
        <p15:guide id="5" pos="3898">
          <p15:clr>
            <a:srgbClr val="A4A3A4"/>
          </p15:clr>
        </p15:guide>
        <p15:guide id="6" pos="729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梁 乔" initials="梁" lastIdx="1" clrIdx="0">
    <p:extLst>
      <p:ext uri="{19B8F6BF-5375-455C-9EA6-DF929625EA0E}">
        <p15:presenceInfo xmlns:p15="http://schemas.microsoft.com/office/powerpoint/2012/main" userId="4aee4af73f909f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4D39"/>
    <a:srgbClr val="CB7D40"/>
    <a:srgbClr val="6F8683"/>
    <a:srgbClr val="7D755D"/>
    <a:srgbClr val="E6B875"/>
    <a:srgbClr val="A29266"/>
    <a:srgbClr val="A5A5A5"/>
    <a:srgbClr val="CABB8F"/>
    <a:srgbClr val="D7DBDC"/>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95068" autoAdjust="0"/>
  </p:normalViewPr>
  <p:slideViewPr>
    <p:cSldViewPr snapToGrid="0">
      <p:cViewPr varScale="1">
        <p:scale>
          <a:sx n="83" d="100"/>
          <a:sy n="83" d="100"/>
        </p:scale>
        <p:origin x="67" y="67"/>
      </p:cViewPr>
      <p:guideLst>
        <p:guide orient="horz" pos="4156"/>
        <p:guide orient="horz" pos="1752"/>
        <p:guide orient="horz" pos="364"/>
        <p:guide pos="438"/>
        <p:guide pos="3898"/>
        <p:guide pos="7295"/>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D40C3-5343-42A2-B3A2-C1A719B72164}" type="datetimeFigureOut">
              <a:rPr lang="zh-CN" altLang="en-US" smtClean="0"/>
              <a:t>2021/6/25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106F6-B681-49F5-9246-1FCF63B022C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6106F6-B681-49F5-9246-1FCF63B022CD}" type="slidenum">
              <a:rPr lang="zh-CN" altLang="en-US" smtClean="0"/>
              <a:t>1</a:t>
            </a:fld>
            <a:endParaRPr lang="zh-CN" altLang="en-US"/>
          </a:p>
        </p:txBody>
      </p:sp>
    </p:spTree>
    <p:extLst>
      <p:ext uri="{BB962C8B-B14F-4D97-AF65-F5344CB8AC3E}">
        <p14:creationId xmlns:p14="http://schemas.microsoft.com/office/powerpoint/2010/main" val="2974778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上一次作业中，我们设计了一套基于层次架构风格的逻辑架构。在这一次作业中，我们使用了微服务架构模式以适应我们项目众多功能独立分区的需求，原因是我们的系统功能包括二手交易，选修课评价，社团管理等服务，若仍采用单体应用，实现和开发维护都会较为困难。因此，我们首先将基于单体应用模式的逻辑架构改进为基于微服务模式的逻辑架构。随后我们在架构风格上做出了思考。我们首先仍然采用分层架构风格绘制了一张基于微服务模式的逻辑架构，随后对是否采用层次架构风格提出了疑问：若用户需要直接获取数据层的数据，或者前端进行跨层调用，那层次架构就无法清晰的表示了。因此，我们尝试将架构风格更改为了端口适配器风格，此风格其实也是微服务架构模式的前身。</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12</a:t>
            </a:fld>
            <a:endParaRPr lang="zh-CN" altLang="en-US"/>
          </a:p>
        </p:txBody>
      </p:sp>
    </p:spTree>
    <p:extLst>
      <p:ext uri="{BB962C8B-B14F-4D97-AF65-F5344CB8AC3E}">
        <p14:creationId xmlns:p14="http://schemas.microsoft.com/office/powerpoint/2010/main" val="103164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因此我们最终绘制出了如图所示的端口适配器风格的微服务架构图。该架构图主要分为核心程序，驱动适配器和被驱动适配器三个部分。核心程序包括各微服务以及六个主要端口。这里着重讲一下</a:t>
            </a:r>
            <a:r>
              <a:rPr lang="en-US" altLang="zh-CN" dirty="0"/>
              <a:t>API</a:t>
            </a:r>
            <a:r>
              <a:rPr lang="zh-CN" altLang="en-US" dirty="0"/>
              <a:t>网关部分。由于我们的项目为跨设备项目，并且包含若干业务领域完全不同的服务，因此我们计划使用</a:t>
            </a:r>
            <a:r>
              <a:rPr lang="en-US" altLang="zh-CN" dirty="0"/>
              <a:t>API</a:t>
            </a:r>
            <a:r>
              <a:rPr lang="zh-CN" altLang="en-US" dirty="0"/>
              <a:t>网关技术对</a:t>
            </a:r>
            <a:r>
              <a:rPr lang="en-US" altLang="zh-CN" dirty="0"/>
              <a:t>API</a:t>
            </a:r>
            <a:r>
              <a:rPr lang="zh-CN" altLang="en-US" dirty="0"/>
              <a:t>作统一管理，加入了</a:t>
            </a:r>
            <a:r>
              <a:rPr lang="en-US" altLang="zh-CN" dirty="0" err="1"/>
              <a:t>api</a:t>
            </a:r>
            <a:r>
              <a:rPr lang="zh-CN" altLang="en-US" dirty="0"/>
              <a:t>网关端口。其余端口及适配器的设计在文档中有详细阐述，限于时间原因，这里不再过多赘述。</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13</a:t>
            </a:fld>
            <a:endParaRPr lang="zh-CN" altLang="en-US"/>
          </a:p>
        </p:txBody>
      </p:sp>
    </p:spTree>
    <p:extLst>
      <p:ext uri="{BB962C8B-B14F-4D97-AF65-F5344CB8AC3E}">
        <p14:creationId xmlns:p14="http://schemas.microsoft.com/office/powerpoint/2010/main" val="286377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项目的开发架构。由于项目开发过程中不同层间的技术栈较为集中和统一，因此采用端口适配器架构和分层架构的区别不大，为方便表达，我们采取了分层架构。本项目的开发大致分为四层，也就是四个技术栈，其中应用层也就是前端技术栈主要围绕</a:t>
            </a:r>
            <a:r>
              <a:rPr lang="en-US" altLang="zh-CN" dirty="0"/>
              <a:t>VUE</a:t>
            </a:r>
            <a:r>
              <a:rPr lang="zh-CN" altLang="en-US" dirty="0"/>
              <a:t>这种适合小规模应用的前端开发框架进行。同时使用</a:t>
            </a:r>
            <a:r>
              <a:rPr lang="en-US" altLang="zh-CN" dirty="0" err="1"/>
              <a:t>axios</a:t>
            </a:r>
            <a:r>
              <a:rPr lang="zh-CN" altLang="en-US" dirty="0"/>
              <a:t>处理异步通信。其次是接口层技术栈，我们采用最适合于微服务的</a:t>
            </a:r>
            <a:r>
              <a:rPr lang="en-US" altLang="zh-CN" dirty="0" err="1"/>
              <a:t>nginx</a:t>
            </a:r>
            <a:r>
              <a:rPr lang="zh-CN" altLang="en-US" dirty="0"/>
              <a:t>反向代理的服务器，</a:t>
            </a:r>
            <a:r>
              <a:rPr lang="en-US" altLang="zh-CN" dirty="0"/>
              <a:t>API</a:t>
            </a:r>
            <a:r>
              <a:rPr lang="zh-CN" altLang="en-US" dirty="0"/>
              <a:t>接口使用</a:t>
            </a:r>
            <a:r>
              <a:rPr lang="en-US" altLang="zh-CN" dirty="0"/>
              <a:t>rest</a:t>
            </a:r>
            <a:r>
              <a:rPr lang="zh-CN" altLang="en-US" dirty="0"/>
              <a:t>风格，使用</a:t>
            </a:r>
            <a:r>
              <a:rPr lang="en-US" altLang="zh-CN" dirty="0" err="1"/>
              <a:t>springboot</a:t>
            </a:r>
            <a:r>
              <a:rPr lang="zh-CN" altLang="en-US" dirty="0"/>
              <a:t>框架进行开发部署。服务层技术栈的关键技术是使用</a:t>
            </a:r>
            <a:r>
              <a:rPr lang="en-US" altLang="zh-CN" dirty="0" err="1"/>
              <a:t>sping</a:t>
            </a:r>
            <a:r>
              <a:rPr lang="en-US" altLang="zh-CN" dirty="0"/>
              <a:t> security</a:t>
            </a:r>
            <a:r>
              <a:rPr lang="zh-CN" altLang="en-US" dirty="0"/>
              <a:t>解决我们校内学生使用应用的安全性问题，这项技术在我们之后的原型实现部分也会做简要介绍。数据层主要采用</a:t>
            </a:r>
            <a:r>
              <a:rPr lang="en-US" altLang="zh-CN" dirty="0" err="1"/>
              <a:t>mabatis</a:t>
            </a:r>
            <a:r>
              <a:rPr lang="zh-CN" altLang="en-US" dirty="0"/>
              <a:t>实现对象关系型持久化存储和查询的服务。</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14</a:t>
            </a:fld>
            <a:endParaRPr lang="zh-CN" altLang="en-US"/>
          </a:p>
        </p:txBody>
      </p:sp>
    </p:spTree>
    <p:extLst>
      <p:ext uri="{BB962C8B-B14F-4D97-AF65-F5344CB8AC3E}">
        <p14:creationId xmlns:p14="http://schemas.microsoft.com/office/powerpoint/2010/main" val="3047993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下面我们将介绍子系统接口描述部分</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15</a:t>
            </a:fld>
            <a:endParaRPr lang="zh-CN" altLang="en-US"/>
          </a:p>
        </p:txBody>
      </p:sp>
    </p:spTree>
    <p:extLst>
      <p:ext uri="{BB962C8B-B14F-4D97-AF65-F5344CB8AC3E}">
        <p14:creationId xmlns:p14="http://schemas.microsoft.com/office/powerpoint/2010/main" val="775302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首先是接口函数列表。如左图所示，我们首先列出了各子系统需要的接口，以驼峰命名法表示，并给出了每个函数的参数，返回类型。由于采取</a:t>
            </a:r>
            <a:r>
              <a:rPr lang="en-US" altLang="zh-CN" dirty="0"/>
              <a:t>rest</a:t>
            </a:r>
            <a:r>
              <a:rPr lang="zh-CN" altLang="en-US" dirty="0"/>
              <a:t>风格的</a:t>
            </a:r>
            <a:r>
              <a:rPr lang="en-US" altLang="zh-CN" dirty="0"/>
              <a:t>API</a:t>
            </a:r>
            <a:r>
              <a:rPr lang="zh-CN" altLang="en-US" dirty="0"/>
              <a:t>规范，我们将左图所示的接口函数转化为了如右图所示的</a:t>
            </a:r>
            <a:r>
              <a:rPr lang="en-US" altLang="zh-CN" dirty="0"/>
              <a:t>rest</a:t>
            </a:r>
            <a:r>
              <a:rPr lang="zh-CN" altLang="en-US" dirty="0"/>
              <a:t>风格的接口</a:t>
            </a:r>
            <a:r>
              <a:rPr lang="en-US" altLang="zh-CN" dirty="0" err="1"/>
              <a:t>url</a:t>
            </a:r>
            <a:r>
              <a:rPr lang="zh-CN" altLang="en-US" dirty="0"/>
              <a:t>，右图展示了其中一个子系统的列表。可以看到</a:t>
            </a:r>
            <a:r>
              <a:rPr lang="en-US" altLang="zh-CN" dirty="0" err="1"/>
              <a:t>APIurl</a:t>
            </a:r>
            <a:r>
              <a:rPr lang="zh-CN" altLang="en-US" dirty="0"/>
              <a:t>的结构均为</a:t>
            </a:r>
            <a:r>
              <a:rPr lang="en-US" altLang="zh-CN" dirty="0"/>
              <a:t>http</a:t>
            </a:r>
            <a:r>
              <a:rPr lang="zh-CN" altLang="en-US" dirty="0"/>
              <a:t>动词加上</a:t>
            </a:r>
            <a:r>
              <a:rPr lang="en-US" altLang="zh-CN" dirty="0" err="1"/>
              <a:t>api</a:t>
            </a:r>
            <a:r>
              <a:rPr lang="zh-CN" altLang="en-US" dirty="0"/>
              <a:t>再加上若干的资源名词，用于精确定位需要操作的资源范围。</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16</a:t>
            </a:fld>
            <a:endParaRPr lang="zh-CN" altLang="en-US"/>
          </a:p>
        </p:txBody>
      </p:sp>
    </p:spTree>
    <p:extLst>
      <p:ext uri="{BB962C8B-B14F-4D97-AF65-F5344CB8AC3E}">
        <p14:creationId xmlns:p14="http://schemas.microsoft.com/office/powerpoint/2010/main" val="2785638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以二手商品交易子系统为例，我们给出了子系统接口规范示例。首先我们绘制了如左图所示的类图，表示了该子系统的核心接口类及其主要操作的三个数据类。其次我们给出了该子系统内部所有</a:t>
            </a:r>
            <a:r>
              <a:rPr lang="en-US" altLang="zh-CN" dirty="0" err="1"/>
              <a:t>api</a:t>
            </a:r>
            <a:r>
              <a:rPr lang="zh-CN" altLang="en-US" dirty="0"/>
              <a:t>的接口规范。这里我们以获取某个商品的商品信息为例，给出了接口功能描述，</a:t>
            </a:r>
            <a:r>
              <a:rPr lang="en-US" altLang="zh-CN" dirty="0" err="1"/>
              <a:t>url</a:t>
            </a:r>
            <a:r>
              <a:rPr lang="zh-CN" altLang="en-US" dirty="0"/>
              <a:t>，请求参数列表，返回参数列表</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17</a:t>
            </a:fld>
            <a:endParaRPr lang="zh-CN" altLang="en-US"/>
          </a:p>
        </p:txBody>
      </p:sp>
    </p:spTree>
    <p:extLst>
      <p:ext uri="{BB962C8B-B14F-4D97-AF65-F5344CB8AC3E}">
        <p14:creationId xmlns:p14="http://schemas.microsoft.com/office/powerpoint/2010/main" val="337249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11111"/>
                </a:solidFill>
                <a:effectLst/>
                <a:latin typeface="宋体" panose="02010600030101010101" pitchFamily="2" charset="-122"/>
                <a:ea typeface="宋体" panose="02010600030101010101" pitchFamily="2" charset="-122"/>
              </a:rPr>
              <a:t>以及如右图所示的接口调用实例。这里我们使用</a:t>
            </a:r>
            <a:r>
              <a:rPr lang="en-US" altLang="zh-CN" b="0" i="0" dirty="0">
                <a:solidFill>
                  <a:srgbClr val="111111"/>
                </a:solidFill>
                <a:effectLst/>
                <a:latin typeface="宋体" panose="02010600030101010101" pitchFamily="2" charset="-122"/>
                <a:ea typeface="宋体" panose="02010600030101010101" pitchFamily="2" charset="-122"/>
              </a:rPr>
              <a:t>swagger editor</a:t>
            </a:r>
            <a:r>
              <a:rPr lang="zh-CN" altLang="en-US" b="0" i="0" dirty="0">
                <a:solidFill>
                  <a:srgbClr val="111111"/>
                </a:solidFill>
                <a:effectLst/>
                <a:latin typeface="宋体" panose="02010600030101010101" pitchFamily="2" charset="-122"/>
                <a:ea typeface="宋体" panose="02010600030101010101" pitchFamily="2" charset="-122"/>
              </a:rPr>
              <a:t>实现。在</a:t>
            </a:r>
            <a:r>
              <a:rPr lang="en-US" altLang="zh-CN" b="0" i="0" dirty="0">
                <a:solidFill>
                  <a:srgbClr val="111111"/>
                </a:solidFill>
                <a:effectLst/>
                <a:latin typeface="Calibri" panose="020F0502020204030204" pitchFamily="34" charset="0"/>
              </a:rPr>
              <a:t>Swagger Editor</a:t>
            </a:r>
            <a:r>
              <a:rPr lang="zh-CN" altLang="en-US" b="0" i="0" dirty="0">
                <a:solidFill>
                  <a:srgbClr val="111111"/>
                </a:solidFill>
                <a:effectLst/>
                <a:latin typeface="宋体" panose="02010600030101010101" pitchFamily="2" charset="-122"/>
                <a:ea typeface="宋体" panose="02010600030101010101" pitchFamily="2" charset="-122"/>
              </a:rPr>
              <a:t>中，我们基于</a:t>
            </a:r>
            <a:r>
              <a:rPr lang="en-US" altLang="zh-CN" b="0" i="0" dirty="0">
                <a:solidFill>
                  <a:srgbClr val="111111"/>
                </a:solidFill>
                <a:effectLst/>
                <a:latin typeface="Calibri" panose="020F0502020204030204" pitchFamily="34" charset="0"/>
              </a:rPr>
              <a:t>YAML</a:t>
            </a:r>
            <a:r>
              <a:rPr lang="zh-CN" altLang="en-US" b="0" i="0" dirty="0">
                <a:solidFill>
                  <a:srgbClr val="111111"/>
                </a:solidFill>
                <a:effectLst/>
                <a:latin typeface="宋体" panose="02010600030101010101" pitchFamily="2" charset="-122"/>
                <a:ea typeface="宋体" panose="02010600030101010101" pitchFamily="2" charset="-122"/>
              </a:rPr>
              <a:t>等语法定义我们的</a:t>
            </a:r>
            <a:r>
              <a:rPr lang="en-US" altLang="zh-CN" b="0" i="0" dirty="0">
                <a:solidFill>
                  <a:srgbClr val="111111"/>
                </a:solidFill>
                <a:effectLst/>
                <a:latin typeface="Calibri" panose="020F0502020204030204" pitchFamily="34" charset="0"/>
              </a:rPr>
              <a:t>RESTful API</a:t>
            </a:r>
            <a:r>
              <a:rPr lang="zh-CN" altLang="en-US" b="0" i="0" dirty="0">
                <a:solidFill>
                  <a:srgbClr val="111111"/>
                </a:solidFill>
                <a:effectLst/>
                <a:latin typeface="宋体" panose="02010600030101010101" pitchFamily="2" charset="-122"/>
                <a:ea typeface="宋体" panose="02010600030101010101" pitchFamily="2" charset="-122"/>
              </a:rPr>
              <a:t>，并基于</a:t>
            </a:r>
            <a:r>
              <a:rPr lang="en-US" altLang="zh-CN" b="0" i="0" dirty="0">
                <a:solidFill>
                  <a:srgbClr val="111111"/>
                </a:solidFill>
                <a:effectLst/>
                <a:latin typeface="宋体" panose="02010600030101010101" pitchFamily="2" charset="-122"/>
                <a:ea typeface="宋体" panose="02010600030101010101" pitchFamily="2" charset="-122"/>
              </a:rPr>
              <a:t>swagger editor</a:t>
            </a:r>
            <a:r>
              <a:rPr lang="zh-CN" altLang="en-US" b="0" i="0" dirty="0">
                <a:solidFill>
                  <a:srgbClr val="111111"/>
                </a:solidFill>
                <a:effectLst/>
                <a:latin typeface="宋体" panose="02010600030101010101" pitchFamily="2" charset="-122"/>
                <a:ea typeface="宋体" panose="02010600030101010101" pitchFamily="2" charset="-122"/>
              </a:rPr>
              <a:t>生成</a:t>
            </a:r>
            <a:r>
              <a:rPr lang="en-US" altLang="zh-CN" b="0" i="0" dirty="0">
                <a:solidFill>
                  <a:srgbClr val="111111"/>
                </a:solidFill>
                <a:effectLst/>
                <a:latin typeface="宋体" panose="02010600030101010101" pitchFamily="2" charset="-122"/>
                <a:ea typeface="宋体" panose="02010600030101010101" pitchFamily="2" charset="-122"/>
              </a:rPr>
              <a:t>API</a:t>
            </a:r>
            <a:r>
              <a:rPr lang="zh-CN" altLang="en-US" b="0" i="0" dirty="0">
                <a:solidFill>
                  <a:srgbClr val="111111"/>
                </a:solidFill>
                <a:effectLst/>
                <a:latin typeface="宋体" panose="02010600030101010101" pitchFamily="2" charset="-122"/>
                <a:ea typeface="宋体" panose="02010600030101010101" pitchFamily="2" charset="-122"/>
              </a:rPr>
              <a:t>文档，并且提供实时预览与测试。具体做法是通过</a:t>
            </a:r>
            <a:r>
              <a:rPr lang="en-US" altLang="zh-CN" b="0" i="0" dirty="0">
                <a:solidFill>
                  <a:srgbClr val="111111"/>
                </a:solidFill>
                <a:effectLst/>
                <a:latin typeface="宋体" panose="02010600030101010101" pitchFamily="2" charset="-122"/>
                <a:ea typeface="宋体" panose="02010600030101010101" pitchFamily="2" charset="-122"/>
              </a:rPr>
              <a:t>http server</a:t>
            </a:r>
            <a:r>
              <a:rPr lang="zh-CN" altLang="en-US" b="0" i="0" dirty="0">
                <a:solidFill>
                  <a:srgbClr val="111111"/>
                </a:solidFill>
                <a:effectLst/>
                <a:latin typeface="宋体" panose="02010600030101010101" pitchFamily="2" charset="-122"/>
                <a:ea typeface="宋体" panose="02010600030101010101" pitchFamily="2" charset="-122"/>
              </a:rPr>
              <a:t>链接至如图所示的域名，然后哟个</a:t>
            </a:r>
            <a:r>
              <a:rPr lang="en-US" altLang="zh-CN" b="0" i="0" dirty="0" err="1">
                <a:solidFill>
                  <a:srgbClr val="111111"/>
                </a:solidFill>
                <a:effectLst/>
                <a:latin typeface="宋体" panose="02010600030101010101" pitchFamily="2" charset="-122"/>
                <a:ea typeface="宋体" panose="02010600030101010101" pitchFamily="2" charset="-122"/>
              </a:rPr>
              <a:t>yaml</a:t>
            </a:r>
            <a:r>
              <a:rPr lang="zh-CN" altLang="en-US" b="0" i="0" dirty="0">
                <a:solidFill>
                  <a:srgbClr val="111111"/>
                </a:solidFill>
                <a:effectLst/>
                <a:latin typeface="宋体" panose="02010600030101010101" pitchFamily="2" charset="-122"/>
                <a:ea typeface="宋体" panose="02010600030101010101" pitchFamily="2" charset="-122"/>
              </a:rPr>
              <a:t>语法编辑。</a:t>
            </a:r>
            <a:endParaRPr lang="zh-CN" altLang="en-US" dirty="0"/>
          </a:p>
        </p:txBody>
      </p:sp>
      <p:sp>
        <p:nvSpPr>
          <p:cNvPr id="4" name="灯片编号占位符 3"/>
          <p:cNvSpPr>
            <a:spLocks noGrp="1"/>
          </p:cNvSpPr>
          <p:nvPr>
            <p:ph type="sldNum" sz="quarter" idx="5"/>
          </p:nvPr>
        </p:nvSpPr>
        <p:spPr/>
        <p:txBody>
          <a:bodyPr/>
          <a:lstStyle/>
          <a:p>
            <a:fld id="{486106F6-B681-49F5-9246-1FCF63B022CD}" type="slidenum">
              <a:rPr lang="zh-CN" altLang="en-US" smtClean="0"/>
              <a:t>18</a:t>
            </a:fld>
            <a:endParaRPr lang="zh-CN" altLang="en-US"/>
          </a:p>
        </p:txBody>
      </p:sp>
    </p:spTree>
    <p:extLst>
      <p:ext uri="{BB962C8B-B14F-4D97-AF65-F5344CB8AC3E}">
        <p14:creationId xmlns:p14="http://schemas.microsoft.com/office/powerpoint/2010/main" val="2013074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a:t>
            </a:r>
            <a:r>
              <a:rPr lang="zh-CN" altLang="en-US"/>
              <a:t>平台使用支付宝、微信支付完成订单支付和管理，因此设计了订单管理子系统和支付宝、微信支付的接口，便于交易系统进行调用</a:t>
            </a:r>
          </a:p>
          <a:p>
            <a:r>
              <a:rPr lang="en-US" altLang="zh-CN"/>
              <a:t>2.</a:t>
            </a:r>
            <a:r>
              <a:rPr lang="zh-CN" altLang="en-US"/>
              <a:t>由于微信支付和支付宝类似，因此只详细介绍支付宝的接口设计。查阅了支付宝开放平台的API文档之后，对接口进行如下设计</a:t>
            </a:r>
          </a:p>
          <a:p>
            <a:r>
              <a:rPr lang="en-US" altLang="zh-CN"/>
              <a:t>3.</a:t>
            </a:r>
            <a:r>
              <a:rPr lang="zh-CN" altLang="en-US"/>
              <a:t>根据系统需要，transaction management subsystem会调用支付宝的5个接口，在接口类里分别设计了对应的method，如下图所示，用于统一输入和输出，便于transaction manage subsystem调用</a:t>
            </a:r>
          </a:p>
          <a:p>
            <a:r>
              <a:rPr lang="en-US" altLang="zh-CN"/>
              <a:t>4.</a:t>
            </a:r>
            <a:r>
              <a:rPr lang="zh-CN" altLang="en-US"/>
              <a:t>接口内方法和参数与支付宝API的对应关系在文档的对照表中给出。</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21</a:t>
            </a:fld>
            <a:endParaRPr lang="zh-CN" altLang="en-US"/>
          </a:p>
        </p:txBody>
      </p:sp>
    </p:spTree>
    <p:extLst>
      <p:ext uri="{BB962C8B-B14F-4D97-AF65-F5344CB8AC3E}">
        <p14:creationId xmlns:p14="http://schemas.microsoft.com/office/powerpoint/2010/main" val="22475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22</a:t>
            </a:fld>
            <a:endParaRPr lang="zh-CN" altLang="en-US"/>
          </a:p>
        </p:txBody>
      </p:sp>
    </p:spTree>
    <p:extLst>
      <p:ext uri="{BB962C8B-B14F-4D97-AF65-F5344CB8AC3E}">
        <p14:creationId xmlns:p14="http://schemas.microsoft.com/office/powerpoint/2010/main" val="2105754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我们将从</a:t>
            </a:r>
            <a:r>
              <a:rPr lang="en-US" altLang="zh-CN" dirty="0"/>
              <a:t>6</a:t>
            </a:r>
            <a:r>
              <a:rPr lang="zh-CN" altLang="en-US" dirty="0"/>
              <a:t>个方面来介绍我们呢的系统</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2</a:t>
            </a:fld>
            <a:endParaRPr lang="zh-CN" altLang="en-US"/>
          </a:p>
        </p:txBody>
      </p:sp>
    </p:spTree>
    <p:extLst>
      <p:ext uri="{BB962C8B-B14F-4D97-AF65-F5344CB8AC3E}">
        <p14:creationId xmlns:p14="http://schemas.microsoft.com/office/powerpoint/2010/main" val="194551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23</a:t>
            </a:fld>
            <a:endParaRPr lang="zh-CN" altLang="en-US"/>
          </a:p>
        </p:txBody>
      </p:sp>
    </p:spTree>
    <p:extLst>
      <p:ext uri="{BB962C8B-B14F-4D97-AF65-F5344CB8AC3E}">
        <p14:creationId xmlns:p14="http://schemas.microsoft.com/office/powerpoint/2010/main" val="3330394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24</a:t>
            </a:fld>
            <a:endParaRPr lang="zh-CN" altLang="en-US"/>
          </a:p>
        </p:txBody>
      </p:sp>
    </p:spTree>
    <p:extLst>
      <p:ext uri="{BB962C8B-B14F-4D97-AF65-F5344CB8AC3E}">
        <p14:creationId xmlns:p14="http://schemas.microsoft.com/office/powerpoint/2010/main" val="2632644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25</a:t>
            </a:fld>
            <a:endParaRPr lang="zh-CN" altLang="en-US"/>
          </a:p>
        </p:txBody>
      </p:sp>
    </p:spTree>
    <p:extLst>
      <p:ext uri="{BB962C8B-B14F-4D97-AF65-F5344CB8AC3E}">
        <p14:creationId xmlns:p14="http://schemas.microsoft.com/office/powerpoint/2010/main" val="1403969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26</a:t>
            </a:fld>
            <a:endParaRPr lang="zh-CN" altLang="en-US"/>
          </a:p>
        </p:txBody>
      </p:sp>
    </p:spTree>
    <p:extLst>
      <p:ext uri="{BB962C8B-B14F-4D97-AF65-F5344CB8AC3E}">
        <p14:creationId xmlns:p14="http://schemas.microsoft.com/office/powerpoint/2010/main" val="918372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28</a:t>
            </a:fld>
            <a:endParaRPr lang="zh-CN" altLang="en-US"/>
          </a:p>
        </p:txBody>
      </p:sp>
    </p:spTree>
    <p:extLst>
      <p:ext uri="{BB962C8B-B14F-4D97-AF65-F5344CB8AC3E}">
        <p14:creationId xmlns:p14="http://schemas.microsoft.com/office/powerpoint/2010/main" val="3349141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29</a:t>
            </a:fld>
            <a:endParaRPr lang="zh-CN" altLang="en-US"/>
          </a:p>
        </p:txBody>
      </p:sp>
    </p:spTree>
    <p:extLst>
      <p:ext uri="{BB962C8B-B14F-4D97-AF65-F5344CB8AC3E}">
        <p14:creationId xmlns:p14="http://schemas.microsoft.com/office/powerpoint/2010/main" val="231902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30</a:t>
            </a:fld>
            <a:endParaRPr lang="zh-CN" altLang="en-US"/>
          </a:p>
        </p:txBody>
      </p:sp>
    </p:spTree>
    <p:extLst>
      <p:ext uri="{BB962C8B-B14F-4D97-AF65-F5344CB8AC3E}">
        <p14:creationId xmlns:p14="http://schemas.microsoft.com/office/powerpoint/2010/main" val="696146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31</a:t>
            </a:fld>
            <a:endParaRPr lang="zh-CN" altLang="en-US"/>
          </a:p>
        </p:txBody>
      </p:sp>
    </p:spTree>
    <p:extLst>
      <p:ext uri="{BB962C8B-B14F-4D97-AF65-F5344CB8AC3E}">
        <p14:creationId xmlns:p14="http://schemas.microsoft.com/office/powerpoint/2010/main" val="1444163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32</a:t>
            </a:fld>
            <a:endParaRPr lang="zh-CN" altLang="en-US"/>
          </a:p>
        </p:txBody>
      </p:sp>
    </p:spTree>
    <p:extLst>
      <p:ext uri="{BB962C8B-B14F-4D97-AF65-F5344CB8AC3E}">
        <p14:creationId xmlns:p14="http://schemas.microsoft.com/office/powerpoint/2010/main" val="4168790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33</a:t>
            </a:fld>
            <a:endParaRPr lang="zh-CN" altLang="en-US"/>
          </a:p>
        </p:txBody>
      </p:sp>
    </p:spTree>
    <p:extLst>
      <p:ext uri="{BB962C8B-B14F-4D97-AF65-F5344CB8AC3E}">
        <p14:creationId xmlns:p14="http://schemas.microsoft.com/office/powerpoint/2010/main" val="2801380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首先是架构设计，我们的逻辑架构采用了微服务和端口适配器的架构风格</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3</a:t>
            </a:fld>
            <a:endParaRPr lang="zh-CN" altLang="en-US"/>
          </a:p>
        </p:txBody>
      </p:sp>
    </p:spTree>
    <p:extLst>
      <p:ext uri="{BB962C8B-B14F-4D97-AF65-F5344CB8AC3E}">
        <p14:creationId xmlns:p14="http://schemas.microsoft.com/office/powerpoint/2010/main" val="77883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Strategy Pattern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了一系列算法，并将每个算法封装起来，使它们可以相互替换，且算法的变化不会影响使用算法的客户。策略模式属于对象行为模式，它通过对算法进行封装，把使用算法的业务和算法的分离，并且构造不同的对象对这些算法进行管理。</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类为例。</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类的功能之一是进行订单的支付。传统的订单支付的方式主要分为三种，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cardPay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WechatPay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AliPayPay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类。这三种方法都执行了支付的功能，所以将他们三个继承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类，同时在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OrderController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类的数据成员里面加入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Payment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的指针。这个构造符合策略模式，在日后更新新的支付方式时并不用改动现有的类。这样使得代码得到了极大的优化，符合了设计模式里的开闭原则以及合成复用原则等原则。</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35</a:t>
            </a:fld>
            <a:endParaRPr lang="zh-CN" altLang="en-US"/>
          </a:p>
        </p:txBody>
      </p:sp>
    </p:spTree>
    <p:extLst>
      <p:ext uri="{BB962C8B-B14F-4D97-AF65-F5344CB8AC3E}">
        <p14:creationId xmlns:p14="http://schemas.microsoft.com/office/powerpoint/2010/main" val="2501012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在逻辑架构和部署架构采用了微服务架构。本系统涉及到几个不同的开发小组，每个开发小组使用的技术栈有所不同，为了实现各子系统之间的服务集成，各开发小组只需聚焦于自己所负责的微服务模块的功能</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API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的实现，可以实现服务间的互联互通，提升了开发效率。</a:t>
            </a:r>
          </a:p>
          <a:p>
            <a:r>
              <a:rPr lang="zh-CN" altLang="zh-CN" sz="1800" dirty="0">
                <a:effectLst/>
                <a:ea typeface="等线" panose="02010600030101010101" pitchFamily="2" charset="-122"/>
                <a:cs typeface="Times New Roman" panose="02020603050405020304" pitchFamily="18" charset="0"/>
              </a:rPr>
              <a:t>在逻辑架构中，我们采用端口</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适配器架构风格来展现微服务架构，这样应用服务与领域服务就封装在系统内部，业务逻辑就不容易渗透到其它层中。端口</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适配器风格解决了技术与业务系统、技术与技术间的解耦合问题，</a:t>
            </a:r>
            <a:endParaRPr lang="zh-CN" altLang="en-US" dirty="0"/>
          </a:p>
        </p:txBody>
      </p:sp>
      <p:sp>
        <p:nvSpPr>
          <p:cNvPr id="4" name="灯片编号占位符 3"/>
          <p:cNvSpPr>
            <a:spLocks noGrp="1"/>
          </p:cNvSpPr>
          <p:nvPr>
            <p:ph type="sldNum" sz="quarter" idx="5"/>
          </p:nvPr>
        </p:nvSpPr>
        <p:spPr/>
        <p:txBody>
          <a:bodyPr/>
          <a:lstStyle/>
          <a:p>
            <a:fld id="{486106F6-B681-49F5-9246-1FCF63B022CD}" type="slidenum">
              <a:rPr lang="zh-CN" altLang="en-US" smtClean="0"/>
              <a:t>37</a:t>
            </a:fld>
            <a:endParaRPr lang="zh-CN" altLang="en-US"/>
          </a:p>
        </p:txBody>
      </p:sp>
    </p:spTree>
    <p:extLst>
      <p:ext uri="{BB962C8B-B14F-4D97-AF65-F5344CB8AC3E}">
        <p14:creationId xmlns:p14="http://schemas.microsoft.com/office/powerpoint/2010/main" val="537330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如果采用共用数据库的模式，则整个架构会越来越僵化，失去了微服务架构的意义。因此拆分数据库，即采用分布式数据库的形式。我们细化为了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个功能不同的数据库，其中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User Database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所有持久化层相互隔离，由各个服务自己负责。为了提高系统的实时性，我们加入了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RocketMQ</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消息队列机制，来实现消息的及时响应问题。</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RocketMQ</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支持事务型消息，相比于其他一些流行的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MQ</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组件具有高性能，高可靠，分布式等特点，尤其符合我们系统的二手交易服务中消费者集群高频率消息请求的管理需求。对于数据层的技术栈，目前主流的数据库管理系统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DBMS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Oracle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MySQL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。由于我们的系统面向学校，数据体量不算太大，使用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Oracle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这种企业级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DBMS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会显得比较沉重，因此我们选取轻量级的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MySQL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。选择好数据库后，我们还需要选择在系统中获取数据的工具，常用的有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JDBC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Hibernate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Mybatis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等。其中</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Mybatis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学习成本比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Hibernate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小，开发模式上与传统的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JDBC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区别很小，加上我们的面向学生的系统复杂度不是很大，因此我们选择了</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Mybatis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38</a:t>
            </a:fld>
            <a:endParaRPr lang="zh-CN" altLang="en-US"/>
          </a:p>
        </p:txBody>
      </p:sp>
    </p:spTree>
    <p:extLst>
      <p:ext uri="{BB962C8B-B14F-4D97-AF65-F5344CB8AC3E}">
        <p14:creationId xmlns:p14="http://schemas.microsoft.com/office/powerpoint/2010/main" val="3198107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我们对六个微服务都使用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Spring Boot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框架，采用微服务很重要的要求就是各个服务之间的解耦合，采用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RocketMQ</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能减少由于某一功能崩溃带来的雪崩现象。除了数据分析服务，只需要轻量级数据库，所有微服务的数据库都是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MySQL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 考虑到分析用户行为以做出业务决策的海量数据，我们应用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Redshift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来实现数据分析服务。</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39</a:t>
            </a:fld>
            <a:endParaRPr lang="zh-CN" altLang="en-US"/>
          </a:p>
        </p:txBody>
      </p:sp>
    </p:spTree>
    <p:extLst>
      <p:ext uri="{BB962C8B-B14F-4D97-AF65-F5344CB8AC3E}">
        <p14:creationId xmlns:p14="http://schemas.microsoft.com/office/powerpoint/2010/main" val="2199886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然后是系统</a:t>
            </a:r>
            <a:r>
              <a:rPr lang="en-US" altLang="zh-CN" dirty="0"/>
              <a:t>API</a:t>
            </a:r>
            <a:r>
              <a:rPr lang="zh-CN" altLang="en-US" dirty="0"/>
              <a:t>的详细设计和描述，包括子系统间</a:t>
            </a:r>
            <a:r>
              <a:rPr lang="en-US" altLang="zh-CN" dirty="0"/>
              <a:t>API</a:t>
            </a:r>
            <a:r>
              <a:rPr lang="zh-CN" altLang="en-US" dirty="0"/>
              <a:t>，以及对第三方</a:t>
            </a:r>
            <a:r>
              <a:rPr lang="en-US" altLang="zh-CN" dirty="0"/>
              <a:t>API</a:t>
            </a:r>
            <a:endParaRPr lang="zh-CN" altLang="en-US" dirty="0"/>
          </a:p>
        </p:txBody>
      </p:sp>
      <p:sp>
        <p:nvSpPr>
          <p:cNvPr id="4" name="灯片编号占位符 3"/>
          <p:cNvSpPr>
            <a:spLocks noGrp="1"/>
          </p:cNvSpPr>
          <p:nvPr>
            <p:ph type="sldNum" sz="quarter" idx="5"/>
          </p:nvPr>
        </p:nvSpPr>
        <p:spPr/>
        <p:txBody>
          <a:bodyPr/>
          <a:lstStyle/>
          <a:p>
            <a:fld id="{486106F6-B681-49F5-9246-1FCF63B022CD}" type="slidenum">
              <a:rPr lang="zh-CN" altLang="en-US" smtClean="0"/>
              <a:t>4</a:t>
            </a:fld>
            <a:endParaRPr lang="zh-CN" altLang="en-US"/>
          </a:p>
        </p:txBody>
      </p:sp>
    </p:spTree>
    <p:extLst>
      <p:ext uri="{BB962C8B-B14F-4D97-AF65-F5344CB8AC3E}">
        <p14:creationId xmlns:p14="http://schemas.microsoft.com/office/powerpoint/2010/main" val="3975159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第三块是数据持久化和分布式的设计机制</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6</a:t>
            </a:fld>
            <a:endParaRPr lang="zh-CN" altLang="en-US"/>
          </a:p>
        </p:txBody>
      </p:sp>
    </p:spTree>
    <p:extLst>
      <p:ext uri="{BB962C8B-B14F-4D97-AF65-F5344CB8AC3E}">
        <p14:creationId xmlns:p14="http://schemas.microsoft.com/office/powerpoint/2010/main" val="2001646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第四块是用例实现的简单截图</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7</a:t>
            </a:fld>
            <a:endParaRPr lang="zh-CN" altLang="en-US"/>
          </a:p>
        </p:txBody>
      </p:sp>
    </p:spTree>
    <p:extLst>
      <p:ext uri="{BB962C8B-B14F-4D97-AF65-F5344CB8AC3E}">
        <p14:creationId xmlns:p14="http://schemas.microsoft.com/office/powerpoint/2010/main" val="210341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最后是设计模式的介绍，我们采用了三种模式，分别是桥模式</a:t>
            </a:r>
            <a:r>
              <a:rPr lang="en-US" altLang="zh-CN" dirty="0"/>
              <a:t>/</a:t>
            </a:r>
            <a:r>
              <a:rPr lang="zh-CN" altLang="en-US" dirty="0"/>
              <a:t>策略模式和代理模式</a:t>
            </a:r>
          </a:p>
        </p:txBody>
      </p:sp>
      <p:sp>
        <p:nvSpPr>
          <p:cNvPr id="4" name="灯片编号占位符 3"/>
          <p:cNvSpPr>
            <a:spLocks noGrp="1"/>
          </p:cNvSpPr>
          <p:nvPr>
            <p:ph type="sldNum" sz="quarter" idx="5"/>
          </p:nvPr>
        </p:nvSpPr>
        <p:spPr/>
        <p:txBody>
          <a:bodyPr/>
          <a:lstStyle/>
          <a:p>
            <a:fld id="{486106F6-B681-49F5-9246-1FCF63B022CD}" type="slidenum">
              <a:rPr lang="zh-CN" altLang="en-US" smtClean="0"/>
              <a:t>8</a:t>
            </a:fld>
            <a:endParaRPr lang="zh-CN" altLang="en-US"/>
          </a:p>
        </p:txBody>
      </p:sp>
    </p:spTree>
    <p:extLst>
      <p:ext uri="{BB962C8B-B14F-4D97-AF65-F5344CB8AC3E}">
        <p14:creationId xmlns:p14="http://schemas.microsoft.com/office/powerpoint/2010/main" val="3087821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86106F6-B681-49F5-9246-1FCF63B022CD}" type="slidenum">
              <a:rPr lang="zh-CN" altLang="en-US" smtClean="0"/>
              <a:t>9</a:t>
            </a:fld>
            <a:endParaRPr lang="zh-CN" altLang="en-US"/>
          </a:p>
        </p:txBody>
      </p:sp>
    </p:spTree>
    <p:extLst>
      <p:ext uri="{BB962C8B-B14F-4D97-AF65-F5344CB8AC3E}">
        <p14:creationId xmlns:p14="http://schemas.microsoft.com/office/powerpoint/2010/main" val="398335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200" dirty="0">
                <a:solidFill>
                  <a:srgbClr val="000000"/>
                </a:solidFill>
                <a:effectLst/>
                <a:latin typeface="Calibri" panose="020F0502020204030204" pitchFamily="34" charset="0"/>
                <a:ea typeface="宋体" panose="02010600030101010101" pitchFamily="2" charset="-122"/>
                <a:cs typeface="mn-cs"/>
              </a:rPr>
              <a:t>上次作业中，部署架构用</a:t>
            </a:r>
            <a:r>
              <a:rPr lang="en-US" altLang="zh-CN" sz="1800" kern="1200" dirty="0">
                <a:solidFill>
                  <a:srgbClr val="000000"/>
                </a:solidFill>
                <a:effectLst/>
                <a:latin typeface="Calibri" panose="020F0502020204030204" pitchFamily="34" charset="0"/>
                <a:ea typeface="宋体" panose="02010600030101010101" pitchFamily="2" charset="-122"/>
                <a:cs typeface="mn-cs"/>
              </a:rPr>
              <a:t>UML</a:t>
            </a:r>
            <a:r>
              <a:rPr lang="zh-CN" altLang="zh-CN" sz="1800" kern="1200" dirty="0">
                <a:solidFill>
                  <a:srgbClr val="000000"/>
                </a:solidFill>
                <a:effectLst/>
                <a:latin typeface="Calibri" panose="020F0502020204030204" pitchFamily="34" charset="0"/>
                <a:ea typeface="宋体" panose="02010600030101010101" pitchFamily="2" charset="-122"/>
                <a:cs typeface="mn-cs"/>
              </a:rPr>
              <a:t>部署图绘制，是传统的节点式部署。</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200" dirty="0">
                <a:solidFill>
                  <a:srgbClr val="000000"/>
                </a:solidFill>
                <a:effectLst/>
                <a:latin typeface="Calibri" panose="020F0502020204030204" pitchFamily="34" charset="0"/>
                <a:ea typeface="宋体" panose="02010600030101010101" pitchFamily="2" charset="-122"/>
                <a:cs typeface="mn-cs"/>
              </a:rPr>
              <a:t>了解到现在的系统基本已经不采用这种模式，再结合逻辑架构的改进，最后我们采用了微服务风格的部署架构。</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200" dirty="0">
                <a:solidFill>
                  <a:srgbClr val="000000"/>
                </a:solidFill>
                <a:effectLst/>
                <a:latin typeface="Calibri" panose="020F0502020204030204" pitchFamily="34" charset="0"/>
                <a:ea typeface="宋体" panose="02010600030101010101" pitchFamily="2" charset="-122"/>
                <a:cs typeface="mn-cs"/>
              </a:rPr>
              <a:t>首先利用</a:t>
            </a:r>
            <a:r>
              <a:rPr lang="en-US" altLang="zh-CN" sz="1800" kern="1200" dirty="0" err="1">
                <a:solidFill>
                  <a:srgbClr val="000000"/>
                </a:solidFill>
                <a:effectLst/>
                <a:latin typeface="Calibri" panose="020F0502020204030204" pitchFamily="34" charset="0"/>
                <a:ea typeface="宋体" panose="02010600030101010101" pitchFamily="2" charset="-122"/>
                <a:cs typeface="mn-cs"/>
              </a:rPr>
              <a:t>springboot</a:t>
            </a:r>
            <a:r>
              <a:rPr lang="zh-CN" altLang="zh-CN" sz="1800" kern="1200" dirty="0">
                <a:solidFill>
                  <a:srgbClr val="000000"/>
                </a:solidFill>
                <a:effectLst/>
                <a:latin typeface="Calibri" panose="020F0502020204030204" pitchFamily="34" charset="0"/>
                <a:ea typeface="宋体" panose="02010600030101010101" pitchFamily="2" charset="-122"/>
                <a:cs typeface="mn-cs"/>
              </a:rPr>
              <a:t>部署了</a:t>
            </a:r>
            <a:r>
              <a:rPr lang="en-US" altLang="zh-CN" sz="1800" kern="1200" dirty="0">
                <a:solidFill>
                  <a:srgbClr val="000000"/>
                </a:solidFill>
                <a:effectLst/>
                <a:latin typeface="Calibri" panose="020F0502020204030204" pitchFamily="34" charset="0"/>
                <a:ea typeface="宋体" panose="02010600030101010101" pitchFamily="2" charset="-122"/>
                <a:cs typeface="mn-cs"/>
              </a:rPr>
              <a:t>6</a:t>
            </a:r>
            <a:r>
              <a:rPr lang="zh-CN" altLang="zh-CN" sz="1800" kern="1200" dirty="0">
                <a:solidFill>
                  <a:srgbClr val="000000"/>
                </a:solidFill>
                <a:effectLst/>
                <a:latin typeface="Calibri" panose="020F0502020204030204" pitchFamily="34" charset="0"/>
                <a:ea typeface="宋体" panose="02010600030101010101" pitchFamily="2" charset="-122"/>
                <a:cs typeface="mn-cs"/>
              </a:rPr>
              <a:t>个微服务，服务注册和服务管理采用</a:t>
            </a:r>
            <a:r>
              <a:rPr lang="en-US" altLang="zh-CN" sz="1800" kern="1200" dirty="0">
                <a:solidFill>
                  <a:srgbClr val="000000"/>
                </a:solidFill>
                <a:effectLst/>
                <a:latin typeface="Calibri" panose="020F0502020204030204" pitchFamily="34" charset="0"/>
                <a:ea typeface="宋体" panose="02010600030101010101" pitchFamily="2" charset="-122"/>
                <a:cs typeface="mn-cs"/>
              </a:rPr>
              <a:t>Spring</a:t>
            </a:r>
            <a:r>
              <a:rPr lang="zh-CN" altLang="zh-CN" sz="1800" kern="1200" dirty="0">
                <a:solidFill>
                  <a:srgbClr val="000000"/>
                </a:solidFill>
                <a:effectLst/>
                <a:latin typeface="Calibri" panose="020F0502020204030204" pitchFamily="34" charset="0"/>
                <a:ea typeface="宋体" panose="02010600030101010101" pitchFamily="2" charset="-122"/>
                <a:cs typeface="mn-cs"/>
              </a:rPr>
              <a:t>生态提供的相应服务。</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b="1" kern="1200" dirty="0">
                <a:solidFill>
                  <a:srgbClr val="000000"/>
                </a:solidFill>
                <a:effectLst/>
                <a:latin typeface="Calibri" panose="020F0502020204030204" pitchFamily="34" charset="0"/>
                <a:ea typeface="宋体" panose="02010600030101010101" pitchFamily="2" charset="-122"/>
                <a:cs typeface="mn-cs"/>
              </a:rPr>
              <a:t>网关选择</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200" dirty="0">
                <a:solidFill>
                  <a:srgbClr val="000000"/>
                </a:solidFill>
                <a:effectLst/>
                <a:latin typeface="Calibri" panose="020F0502020204030204" pitchFamily="34" charset="0"/>
                <a:ea typeface="宋体" panose="02010600030101010101" pitchFamily="2" charset="-122"/>
                <a:cs typeface="mn-cs"/>
              </a:rPr>
              <a:t>微服务架构下，服务之间容易形成网状的调用关系，不便管理和维护，这种场景下</a:t>
            </a:r>
            <a:r>
              <a:rPr lang="en-US" altLang="zh-CN" sz="1800" kern="1200" dirty="0">
                <a:solidFill>
                  <a:srgbClr val="000000"/>
                </a:solidFill>
                <a:effectLst/>
                <a:latin typeface="Calibri" panose="020F0502020204030204" pitchFamily="34" charset="0"/>
                <a:ea typeface="宋体" panose="02010600030101010101" pitchFamily="2" charset="-122"/>
                <a:cs typeface="mn-cs"/>
              </a:rPr>
              <a:t>API</a:t>
            </a:r>
            <a:r>
              <a:rPr lang="zh-CN" altLang="zh-CN" sz="1800" kern="1200" dirty="0">
                <a:solidFill>
                  <a:srgbClr val="000000"/>
                </a:solidFill>
                <a:effectLst/>
                <a:latin typeface="Calibri" panose="020F0502020204030204" pitchFamily="34" charset="0"/>
                <a:ea typeface="宋体" panose="02010600030101010101" pitchFamily="2" charset="-122"/>
                <a:cs typeface="mn-cs"/>
              </a:rPr>
              <a:t>网关应运而生。作为后端服务的入口，</a:t>
            </a:r>
            <a:r>
              <a:rPr lang="en-US" altLang="zh-CN" sz="1800" kern="1200" dirty="0">
                <a:solidFill>
                  <a:srgbClr val="000000"/>
                </a:solidFill>
                <a:effectLst/>
                <a:latin typeface="Calibri" panose="020F0502020204030204" pitchFamily="34" charset="0"/>
                <a:ea typeface="宋体" panose="02010600030101010101" pitchFamily="2" charset="-122"/>
                <a:cs typeface="mn-cs"/>
              </a:rPr>
              <a:t>API</a:t>
            </a:r>
            <a:r>
              <a:rPr lang="zh-CN" altLang="zh-CN" sz="1800" kern="1200" dirty="0">
                <a:solidFill>
                  <a:srgbClr val="000000"/>
                </a:solidFill>
                <a:effectLst/>
                <a:latin typeface="Calibri" panose="020F0502020204030204" pitchFamily="34" charset="0"/>
                <a:ea typeface="宋体" panose="02010600030101010101" pitchFamily="2" charset="-122"/>
                <a:cs typeface="mn-cs"/>
              </a:rPr>
              <a:t>网关应具备路由转发、负载均衡、限流熔断、权限控制、轨迹追踪和实时监控等功能。</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200" dirty="0">
                <a:solidFill>
                  <a:srgbClr val="000000"/>
                </a:solidFill>
                <a:effectLst/>
                <a:latin typeface="Calibri" panose="020F0502020204030204" pitchFamily="34" charset="0"/>
                <a:ea typeface="宋体" panose="02010600030101010101" pitchFamily="2" charset="-122"/>
                <a:cs typeface="mn-cs"/>
              </a:rPr>
              <a:t>目前，很多微服务都基于的</a:t>
            </a:r>
            <a:r>
              <a:rPr lang="en-US" altLang="zh-CN" sz="1800" kern="1200" dirty="0">
                <a:solidFill>
                  <a:srgbClr val="000000"/>
                </a:solidFill>
                <a:effectLst/>
                <a:latin typeface="Calibri" panose="020F0502020204030204" pitchFamily="34" charset="0"/>
                <a:ea typeface="宋体" panose="02010600030101010101" pitchFamily="2" charset="-122"/>
                <a:cs typeface="mn-cs"/>
              </a:rPr>
              <a:t>Spring</a:t>
            </a:r>
            <a:r>
              <a:rPr lang="zh-CN" altLang="zh-CN" sz="1800" kern="1200" dirty="0">
                <a:solidFill>
                  <a:srgbClr val="000000"/>
                </a:solidFill>
                <a:effectLst/>
                <a:latin typeface="Calibri" panose="020F0502020204030204" pitchFamily="34" charset="0"/>
                <a:ea typeface="宋体" panose="02010600030101010101" pitchFamily="2" charset="-122"/>
                <a:cs typeface="mn-cs"/>
              </a:rPr>
              <a:t>生态构建，该生态为我们提供了两种</a:t>
            </a:r>
            <a:r>
              <a:rPr lang="en-US" altLang="zh-CN" sz="1800" kern="1200" dirty="0">
                <a:solidFill>
                  <a:srgbClr val="000000"/>
                </a:solidFill>
                <a:effectLst/>
                <a:latin typeface="Calibri" panose="020F0502020204030204" pitchFamily="34" charset="0"/>
                <a:ea typeface="宋体" panose="02010600030101010101" pitchFamily="2" charset="-122"/>
                <a:cs typeface="mn-cs"/>
              </a:rPr>
              <a:t>API</a:t>
            </a:r>
            <a:r>
              <a:rPr lang="zh-CN" altLang="zh-CN" sz="1800" kern="1200" dirty="0">
                <a:solidFill>
                  <a:srgbClr val="000000"/>
                </a:solidFill>
                <a:effectLst/>
                <a:latin typeface="Calibri" panose="020F0502020204030204" pitchFamily="34" charset="0"/>
                <a:ea typeface="宋体" panose="02010600030101010101" pitchFamily="2" charset="-122"/>
                <a:cs typeface="mn-cs"/>
              </a:rPr>
              <a:t>网关产品，分别是</a:t>
            </a:r>
            <a:r>
              <a:rPr lang="en-US" altLang="zh-CN" sz="1800" kern="1200" dirty="0">
                <a:solidFill>
                  <a:srgbClr val="000000"/>
                </a:solidFill>
                <a:effectLst/>
                <a:latin typeface="Calibri" panose="020F0502020204030204" pitchFamily="34" charset="0"/>
                <a:ea typeface="宋体" panose="02010600030101010101" pitchFamily="2" charset="-122"/>
                <a:cs typeface="mn-cs"/>
              </a:rPr>
              <a:t>Netflix</a:t>
            </a:r>
            <a:r>
              <a:rPr lang="zh-CN" altLang="zh-CN" sz="1800" kern="1200" dirty="0">
                <a:solidFill>
                  <a:srgbClr val="000000"/>
                </a:solidFill>
                <a:effectLst/>
                <a:latin typeface="Calibri" panose="020F0502020204030204" pitchFamily="34" charset="0"/>
                <a:ea typeface="宋体" panose="02010600030101010101" pitchFamily="2" charset="-122"/>
                <a:cs typeface="mn-cs"/>
              </a:rPr>
              <a:t>开源的</a:t>
            </a:r>
            <a:r>
              <a:rPr lang="en-US" altLang="zh-CN" sz="1800" kern="1200" dirty="0">
                <a:solidFill>
                  <a:srgbClr val="000000"/>
                </a:solidFill>
                <a:effectLst/>
                <a:latin typeface="Calibri" panose="020F0502020204030204" pitchFamily="34" charset="0"/>
                <a:ea typeface="宋体" panose="02010600030101010101" pitchFamily="2" charset="-122"/>
                <a:cs typeface="mn-cs"/>
              </a:rPr>
              <a:t>Zuul1</a:t>
            </a:r>
            <a:r>
              <a:rPr lang="zh-CN" altLang="zh-CN" sz="1800" kern="1200" dirty="0">
                <a:solidFill>
                  <a:srgbClr val="000000"/>
                </a:solidFill>
                <a:effectLst/>
                <a:latin typeface="Calibri" panose="020F0502020204030204" pitchFamily="34" charset="0"/>
                <a:ea typeface="宋体" panose="02010600030101010101" pitchFamily="2" charset="-122"/>
                <a:cs typeface="mn-cs"/>
              </a:rPr>
              <a:t>和</a:t>
            </a:r>
            <a:r>
              <a:rPr lang="en-US" altLang="zh-CN" sz="1800" kern="1200" dirty="0">
                <a:solidFill>
                  <a:srgbClr val="000000"/>
                </a:solidFill>
                <a:effectLst/>
                <a:latin typeface="Calibri" panose="020F0502020204030204" pitchFamily="34" charset="0"/>
                <a:ea typeface="宋体" panose="02010600030101010101" pitchFamily="2" charset="-122"/>
                <a:cs typeface="mn-cs"/>
              </a:rPr>
              <a:t>Spring</a:t>
            </a:r>
            <a:r>
              <a:rPr lang="zh-CN" altLang="zh-CN" sz="1800" kern="1200" dirty="0">
                <a:solidFill>
                  <a:srgbClr val="000000"/>
                </a:solidFill>
                <a:effectLst/>
                <a:latin typeface="Calibri" panose="020F0502020204030204" pitchFamily="34" charset="0"/>
                <a:ea typeface="宋体" panose="02010600030101010101" pitchFamily="2" charset="-122"/>
                <a:cs typeface="mn-cs"/>
              </a:rPr>
              <a:t>自己开发的</a:t>
            </a:r>
            <a:r>
              <a:rPr lang="en-US" altLang="zh-CN" sz="1800" kern="1200" dirty="0">
                <a:solidFill>
                  <a:srgbClr val="000000"/>
                </a:solidFill>
                <a:effectLst/>
                <a:latin typeface="Calibri" panose="020F0502020204030204" pitchFamily="34" charset="0"/>
                <a:ea typeface="宋体" panose="02010600030101010101" pitchFamily="2" charset="-122"/>
                <a:cs typeface="mn-cs"/>
              </a:rPr>
              <a:t>Spring Cloud Gateway</a:t>
            </a:r>
            <a:r>
              <a:rPr lang="zh-CN" altLang="zh-CN" sz="1800" kern="1200" dirty="0">
                <a:solidFill>
                  <a:srgbClr val="000000"/>
                </a:solidFill>
                <a:effectLst/>
                <a:latin typeface="Calibri" panose="020F0502020204030204" pitchFamily="34" charset="0"/>
                <a:ea typeface="宋体" panose="02010600030101010101" pitchFamily="2" charset="-122"/>
                <a:cs typeface="mn-cs"/>
              </a:rPr>
              <a:t>（下边简称为</a:t>
            </a:r>
            <a:r>
              <a:rPr lang="en-US" altLang="zh-CN" sz="1800" kern="1200" dirty="0">
                <a:solidFill>
                  <a:srgbClr val="000000"/>
                </a:solidFill>
                <a:effectLst/>
                <a:latin typeface="Calibri" panose="020F0502020204030204" pitchFamily="34" charset="0"/>
                <a:ea typeface="宋体" panose="02010600030101010101" pitchFamily="2" charset="-122"/>
                <a:cs typeface="mn-cs"/>
              </a:rPr>
              <a:t>Gateway</a:t>
            </a:r>
            <a:r>
              <a:rPr lang="zh-CN" altLang="zh-CN" sz="1800" kern="1200" dirty="0">
                <a:solidFill>
                  <a:srgbClr val="000000"/>
                </a:solidFill>
                <a:effectLst/>
                <a:latin typeface="Calibri" panose="020F0502020204030204" pitchFamily="34" charset="0"/>
                <a:ea typeface="宋体" panose="02010600030101010101" pitchFamily="2" charset="-122"/>
                <a:cs typeface="mn-cs"/>
              </a:rPr>
              <a:t>），也就是本系统采用的</a:t>
            </a:r>
            <a:r>
              <a:rPr lang="en-US" altLang="zh-CN" sz="1800" kern="1200" dirty="0">
                <a:solidFill>
                  <a:srgbClr val="000000"/>
                </a:solidFill>
                <a:effectLst/>
                <a:latin typeface="Calibri" panose="020F0502020204030204" pitchFamily="34" charset="0"/>
                <a:ea typeface="宋体" panose="02010600030101010101" pitchFamily="2" charset="-122"/>
                <a:cs typeface="mn-cs"/>
              </a:rPr>
              <a:t>API</a:t>
            </a:r>
            <a:r>
              <a:rPr lang="zh-CN" altLang="zh-CN" sz="1800" kern="1200" dirty="0">
                <a:solidFill>
                  <a:srgbClr val="000000"/>
                </a:solidFill>
                <a:effectLst/>
                <a:latin typeface="Calibri" panose="020F0502020204030204" pitchFamily="34" charset="0"/>
                <a:ea typeface="宋体" panose="02010600030101010101" pitchFamily="2" charset="-122"/>
                <a:cs typeface="mn-cs"/>
              </a:rPr>
              <a:t>网关</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200" dirty="0">
                <a:solidFill>
                  <a:srgbClr val="000000"/>
                </a:solidFill>
                <a:effectLst/>
                <a:latin typeface="Calibri" panose="020F0502020204030204" pitchFamily="34" charset="0"/>
                <a:ea typeface="宋体" panose="02010600030101010101" pitchFamily="2" charset="-122"/>
                <a:cs typeface="mn-cs"/>
              </a:rPr>
              <a:t>虽然</a:t>
            </a:r>
            <a:r>
              <a:rPr lang="en-US" altLang="zh-CN" sz="1800" kern="1200" dirty="0">
                <a:solidFill>
                  <a:srgbClr val="000000"/>
                </a:solidFill>
                <a:effectLst/>
                <a:latin typeface="Calibri" panose="020F0502020204030204" pitchFamily="34" charset="0"/>
                <a:ea typeface="宋体" panose="02010600030101010101" pitchFamily="2" charset="-122"/>
                <a:cs typeface="mn-cs"/>
              </a:rPr>
              <a:t>Zuul1</a:t>
            </a:r>
            <a:r>
              <a:rPr lang="zh-CN" altLang="zh-CN" sz="1800" kern="1200" dirty="0">
                <a:solidFill>
                  <a:srgbClr val="000000"/>
                </a:solidFill>
                <a:effectLst/>
                <a:latin typeface="Calibri" panose="020F0502020204030204" pitchFamily="34" charset="0"/>
                <a:ea typeface="宋体" panose="02010600030101010101" pitchFamily="2" charset="-122"/>
                <a:cs typeface="mn-cs"/>
              </a:rPr>
              <a:t>相比</a:t>
            </a:r>
            <a:r>
              <a:rPr lang="en-US" altLang="zh-CN" sz="1800" kern="1200" dirty="0">
                <a:solidFill>
                  <a:srgbClr val="000000"/>
                </a:solidFill>
                <a:effectLst/>
                <a:latin typeface="Calibri" panose="020F0502020204030204" pitchFamily="34" charset="0"/>
                <a:ea typeface="宋体" panose="02010600030101010101" pitchFamily="2" charset="-122"/>
                <a:cs typeface="mn-cs"/>
              </a:rPr>
              <a:t>Spring Gateway</a:t>
            </a:r>
            <a:r>
              <a:rPr lang="zh-CN" altLang="zh-CN" sz="1800" kern="1200" dirty="0">
                <a:solidFill>
                  <a:srgbClr val="000000"/>
                </a:solidFill>
                <a:effectLst/>
                <a:latin typeface="Calibri" panose="020F0502020204030204" pitchFamily="34" charset="0"/>
                <a:ea typeface="宋体" panose="02010600030101010101" pitchFamily="2" charset="-122"/>
                <a:cs typeface="mn-cs"/>
              </a:rPr>
              <a:t>更容易上手，适合小型项目，但是根据官方的性能对比，</a:t>
            </a:r>
            <a:r>
              <a:rPr lang="en-US" altLang="zh-CN" sz="1800" kern="1200" dirty="0">
                <a:solidFill>
                  <a:srgbClr val="000000"/>
                </a:solidFill>
                <a:effectLst/>
                <a:latin typeface="Calibri" panose="020F0502020204030204" pitchFamily="34" charset="0"/>
                <a:ea typeface="宋体" panose="02010600030101010101" pitchFamily="2" charset="-122"/>
                <a:cs typeface="mn-cs"/>
              </a:rPr>
              <a:t>gateway</a:t>
            </a:r>
            <a:r>
              <a:rPr lang="zh-CN" altLang="zh-CN" sz="1800" kern="1200" dirty="0">
                <a:solidFill>
                  <a:srgbClr val="000000"/>
                </a:solidFill>
                <a:effectLst/>
                <a:latin typeface="Calibri" panose="020F0502020204030204" pitchFamily="34" charset="0"/>
                <a:ea typeface="宋体" panose="02010600030101010101" pitchFamily="2" charset="-122"/>
                <a:cs typeface="mn-cs"/>
              </a:rPr>
              <a:t>的</a:t>
            </a:r>
            <a:r>
              <a:rPr lang="en-US" altLang="zh-CN" sz="1800" kern="1200" dirty="0">
                <a:solidFill>
                  <a:srgbClr val="000000"/>
                </a:solidFill>
                <a:effectLst/>
                <a:latin typeface="Calibri" panose="020F0502020204030204" pitchFamily="34" charset="0"/>
                <a:ea typeface="宋体" panose="02010600030101010101" pitchFamily="2" charset="-122"/>
                <a:cs typeface="mn-cs"/>
              </a:rPr>
              <a:t>RPS</a:t>
            </a:r>
            <a:r>
              <a:rPr lang="zh-CN" altLang="zh-CN" sz="1800" kern="1200" dirty="0">
                <a:solidFill>
                  <a:srgbClr val="000000"/>
                </a:solidFill>
                <a:effectLst/>
                <a:latin typeface="Calibri" panose="020F0502020204030204" pitchFamily="34" charset="0"/>
                <a:ea typeface="宋体" panose="02010600030101010101" pitchFamily="2" charset="-122"/>
                <a:cs typeface="mn-cs"/>
              </a:rPr>
              <a:t>是</a:t>
            </a:r>
            <a:r>
              <a:rPr lang="en-US" altLang="zh-CN" sz="1800" kern="1200" dirty="0">
                <a:solidFill>
                  <a:srgbClr val="000000"/>
                </a:solidFill>
                <a:effectLst/>
                <a:latin typeface="Calibri" panose="020F0502020204030204" pitchFamily="34" charset="0"/>
                <a:ea typeface="宋体" panose="02010600030101010101" pitchFamily="2" charset="-122"/>
                <a:cs typeface="mn-cs"/>
              </a:rPr>
              <a:t>Zuul1</a:t>
            </a:r>
            <a:r>
              <a:rPr lang="zh-CN" altLang="zh-CN" sz="1800" kern="1200" dirty="0">
                <a:solidFill>
                  <a:srgbClr val="000000"/>
                </a:solidFill>
                <a:effectLst/>
                <a:latin typeface="Calibri" panose="020F0502020204030204" pitchFamily="34" charset="0"/>
                <a:ea typeface="宋体" panose="02010600030101010101" pitchFamily="2" charset="-122"/>
                <a:cs typeface="mn-cs"/>
              </a:rPr>
              <a:t>的</a:t>
            </a:r>
            <a:r>
              <a:rPr lang="en-US" altLang="zh-CN" sz="1800" kern="1200" dirty="0">
                <a:solidFill>
                  <a:srgbClr val="000000"/>
                </a:solidFill>
                <a:effectLst/>
                <a:latin typeface="Calibri" panose="020F0502020204030204" pitchFamily="34" charset="0"/>
                <a:ea typeface="宋体" panose="02010600030101010101" pitchFamily="2" charset="-122"/>
                <a:cs typeface="mn-cs"/>
              </a:rPr>
              <a:t>1.5</a:t>
            </a:r>
            <a:r>
              <a:rPr lang="zh-CN" altLang="zh-CN" sz="1800" kern="1200" dirty="0">
                <a:solidFill>
                  <a:srgbClr val="000000"/>
                </a:solidFill>
                <a:effectLst/>
                <a:latin typeface="Calibri" panose="020F0502020204030204" pitchFamily="34" charset="0"/>
                <a:ea typeface="宋体" panose="02010600030101010101" pitchFamily="2" charset="-122"/>
                <a:cs typeface="mn-cs"/>
              </a:rPr>
              <a:t>倍，平均延迟却是</a:t>
            </a:r>
            <a:r>
              <a:rPr lang="en-US" altLang="zh-CN" sz="1800" kern="1200" dirty="0">
                <a:solidFill>
                  <a:srgbClr val="000000"/>
                </a:solidFill>
                <a:effectLst/>
                <a:latin typeface="Calibri" panose="020F0502020204030204" pitchFamily="34" charset="0"/>
                <a:ea typeface="宋体" panose="02010600030101010101" pitchFamily="2" charset="-122"/>
                <a:cs typeface="mn-cs"/>
              </a:rPr>
              <a:t>Zuul1</a:t>
            </a:r>
            <a:r>
              <a:rPr lang="zh-CN" altLang="zh-CN" sz="1800" kern="1200" dirty="0">
                <a:solidFill>
                  <a:srgbClr val="000000"/>
                </a:solidFill>
                <a:effectLst/>
                <a:latin typeface="Calibri" panose="020F0502020204030204" pitchFamily="34" charset="0"/>
                <a:ea typeface="宋体" panose="02010600030101010101" pitchFamily="2" charset="-122"/>
                <a:cs typeface="mn-cs"/>
              </a:rPr>
              <a:t>的二分之一，所以用</a:t>
            </a:r>
            <a:r>
              <a:rPr lang="en-US" altLang="zh-CN" sz="1800" kern="1200" dirty="0">
                <a:solidFill>
                  <a:srgbClr val="000000"/>
                </a:solidFill>
                <a:effectLst/>
                <a:latin typeface="Calibri" panose="020F0502020204030204" pitchFamily="34" charset="0"/>
                <a:ea typeface="宋体" panose="02010600030101010101" pitchFamily="2" charset="-122"/>
                <a:cs typeface="mn-cs"/>
              </a:rPr>
              <a:t>Spring Gateway</a:t>
            </a:r>
            <a:r>
              <a:rPr lang="zh-CN" altLang="zh-CN" sz="1800" kern="1200" dirty="0">
                <a:solidFill>
                  <a:srgbClr val="000000"/>
                </a:solidFill>
                <a:effectLst/>
                <a:latin typeface="Calibri" panose="020F0502020204030204" pitchFamily="34" charset="0"/>
                <a:ea typeface="宋体" panose="02010600030101010101" pitchFamily="2" charset="-122"/>
                <a:cs typeface="mn-cs"/>
              </a:rPr>
              <a:t>代替</a:t>
            </a:r>
            <a:r>
              <a:rPr lang="en-US" altLang="zh-CN" sz="1800" kern="1200" dirty="0" err="1">
                <a:solidFill>
                  <a:srgbClr val="000000"/>
                </a:solidFill>
                <a:effectLst/>
                <a:latin typeface="Calibri" panose="020F0502020204030204" pitchFamily="34" charset="0"/>
                <a:ea typeface="宋体" panose="02010600030101010101" pitchFamily="2" charset="-122"/>
                <a:cs typeface="mn-cs"/>
              </a:rPr>
              <a:t>Zuul</a:t>
            </a:r>
            <a:r>
              <a:rPr lang="zh-CN" altLang="zh-CN" sz="1800" kern="1200" dirty="0">
                <a:solidFill>
                  <a:srgbClr val="000000"/>
                </a:solidFill>
                <a:effectLst/>
                <a:latin typeface="Calibri" panose="020F0502020204030204" pitchFamily="34" charset="0"/>
                <a:ea typeface="宋体" panose="02010600030101010101" pitchFamily="2" charset="-122"/>
                <a:cs typeface="mn-cs"/>
              </a:rPr>
              <a:t>在未来也许会成为一个趋势。</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b="1" kern="1200" dirty="0">
                <a:solidFill>
                  <a:srgbClr val="000000"/>
                </a:solidFill>
                <a:effectLst/>
                <a:latin typeface="Calibri" panose="020F0502020204030204" pitchFamily="34" charset="0"/>
                <a:ea typeface="宋体" panose="02010600030101010101" pitchFamily="2" charset="-122"/>
                <a:cs typeface="mn-cs"/>
              </a:rPr>
              <a:t>任务调度</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kern="1200" dirty="0">
                <a:solidFill>
                  <a:srgbClr val="000000"/>
                </a:solidFill>
                <a:effectLst/>
                <a:latin typeface="Calibri" panose="020F0502020204030204" pitchFamily="34" charset="0"/>
                <a:ea typeface="宋体" panose="02010600030101010101" pitchFamily="2" charset="-122"/>
                <a:cs typeface="mn-cs"/>
              </a:rPr>
              <a:t>Elastic-job</a:t>
            </a:r>
            <a:r>
              <a:rPr lang="zh-CN" altLang="zh-CN" sz="1800" kern="1200" dirty="0">
                <a:solidFill>
                  <a:srgbClr val="FFFFFF"/>
                </a:solidFill>
                <a:effectLst/>
                <a:latin typeface="Calibri" panose="020F0502020204030204" pitchFamily="34" charset="0"/>
                <a:ea typeface="微软雅黑" panose="020B0503020204020204" pitchFamily="34" charset="-122"/>
                <a:cs typeface="mn-cs"/>
              </a:rPr>
              <a:t>是一个分布式调度解决方案</a:t>
            </a:r>
            <a:r>
              <a:rPr lang="zh-CN" altLang="zh-CN" sz="1800" b="1" kern="1200" dirty="0">
                <a:solidFill>
                  <a:srgbClr val="FFFFFF"/>
                </a:solidFill>
                <a:effectLst/>
                <a:latin typeface="Calibri" panose="020F0502020204030204" pitchFamily="34" charset="0"/>
                <a:ea typeface="微软雅黑" panose="020B0503020204020204" pitchFamily="34" charset="-122"/>
                <a:cs typeface="mn-cs"/>
              </a:rPr>
              <a:t>，</a:t>
            </a:r>
            <a:r>
              <a:rPr lang="zh-CN" altLang="zh-CN" sz="1800" kern="1200" dirty="0">
                <a:solidFill>
                  <a:srgbClr val="FFFFFF"/>
                </a:solidFill>
                <a:effectLst/>
                <a:latin typeface="Calibri" panose="020F0502020204030204" pitchFamily="34" charset="0"/>
                <a:ea typeface="微软雅黑" panose="020B0503020204020204" pitchFamily="34" charset="-122"/>
                <a:cs typeface="mn-cs"/>
              </a:rPr>
              <a:t>由于我们系统的规模较小，因此准备采用</a:t>
            </a:r>
            <a:r>
              <a:rPr lang="en-US" altLang="zh-CN" sz="1800" kern="1200" dirty="0">
                <a:solidFill>
                  <a:srgbClr val="FFFFFF"/>
                </a:solidFill>
                <a:effectLst/>
                <a:latin typeface="Calibri" panose="020F0502020204030204" pitchFamily="34" charset="0"/>
                <a:ea typeface="微软雅黑" panose="020B0503020204020204" pitchFamily="34" charset="-122"/>
                <a:cs typeface="mn-cs"/>
              </a:rPr>
              <a:t>elastic-lite</a:t>
            </a:r>
            <a:r>
              <a:rPr lang="zh-CN" altLang="zh-CN" sz="1800" kern="1200" dirty="0">
                <a:solidFill>
                  <a:srgbClr val="FFFFFF"/>
                </a:solidFill>
                <a:effectLst/>
                <a:latin typeface="Calibri" panose="020F0502020204030204" pitchFamily="34" charset="0"/>
                <a:ea typeface="微软雅黑" panose="020B0503020204020204" pitchFamily="34" charset="-122"/>
                <a:cs typeface="mn-cs"/>
              </a:rPr>
              <a:t>，使用</a:t>
            </a:r>
            <a:r>
              <a:rPr lang="en-US" altLang="zh-CN" sz="1800" kern="1200" dirty="0">
                <a:solidFill>
                  <a:srgbClr val="FFFFFF"/>
                </a:solidFill>
                <a:effectLst/>
                <a:latin typeface="Calibri" panose="020F0502020204030204" pitchFamily="34" charset="0"/>
                <a:ea typeface="微软雅黑" panose="020B0503020204020204" pitchFamily="34" charset="-122"/>
                <a:cs typeface="mn-cs"/>
              </a:rPr>
              <a:t>jar</a:t>
            </a:r>
            <a:r>
              <a:rPr lang="zh-CN" altLang="zh-CN" sz="1800" kern="1200" dirty="0">
                <a:solidFill>
                  <a:srgbClr val="FFFFFF"/>
                </a:solidFill>
                <a:effectLst/>
                <a:latin typeface="Calibri" panose="020F0502020204030204" pitchFamily="34" charset="0"/>
                <a:ea typeface="微软雅黑" panose="020B0503020204020204" pitchFamily="34" charset="-122"/>
                <a:cs typeface="mn-cs"/>
              </a:rPr>
              <a:t>的形式提供分布式任务的协调服务</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b="1" kern="1200" dirty="0">
                <a:solidFill>
                  <a:srgbClr val="000000"/>
                </a:solidFill>
                <a:effectLst/>
                <a:latin typeface="Calibri" panose="020F0502020204030204" pitchFamily="34" charset="0"/>
                <a:ea typeface="宋体" panose="02010600030101010101" pitchFamily="2" charset="-122"/>
                <a:cs typeface="mn-cs"/>
              </a:rPr>
              <a:t>配置中心</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200" dirty="0">
                <a:solidFill>
                  <a:srgbClr val="000000"/>
                </a:solidFill>
                <a:effectLst/>
                <a:latin typeface="Calibri" panose="020F0502020204030204" pitchFamily="34" charset="0"/>
                <a:ea typeface="宋体" panose="02010600030101010101" pitchFamily="2" charset="-122"/>
                <a:cs typeface="mn-cs"/>
              </a:rPr>
              <a:t>然后是配置中心，统一管理整个系统的配置信息。</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b="1" kern="1200" dirty="0">
                <a:solidFill>
                  <a:srgbClr val="000000"/>
                </a:solidFill>
                <a:effectLst/>
                <a:latin typeface="Calibri" panose="020F0502020204030204" pitchFamily="34" charset="0"/>
                <a:ea typeface="宋体" panose="02010600030101010101" pitchFamily="2" charset="-122"/>
                <a:cs typeface="mn-cs"/>
              </a:rPr>
              <a:t>数据库和数据仓库</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kern="1200" dirty="0">
                <a:solidFill>
                  <a:srgbClr val="000000"/>
                </a:solidFill>
                <a:effectLst/>
                <a:latin typeface="Calibri" panose="020F0502020204030204" pitchFamily="34" charset="0"/>
                <a:ea typeface="宋体" panose="02010600030101010101" pitchFamily="2" charset="-122"/>
                <a:cs typeface="mn-cs"/>
              </a:rPr>
              <a:t>在整个系统中，每个微服务各自拥有自己的数据库。与其他微服务稍有不同的是，数据分析服务使用</a:t>
            </a:r>
            <a:r>
              <a:rPr lang="en-US" altLang="zh-CN" sz="1800" kern="1200" dirty="0">
                <a:solidFill>
                  <a:srgbClr val="000000"/>
                </a:solidFill>
                <a:effectLst/>
                <a:latin typeface="Calibri" panose="020F0502020204030204" pitchFamily="34" charset="0"/>
                <a:ea typeface="宋体" panose="02010600030101010101" pitchFamily="2" charset="-122"/>
                <a:cs typeface="mn-cs"/>
              </a:rPr>
              <a:t>Redshift</a:t>
            </a:r>
            <a:r>
              <a:rPr lang="zh-CN" altLang="zh-CN" sz="1800" kern="1200" dirty="0">
                <a:solidFill>
                  <a:srgbClr val="000000"/>
                </a:solidFill>
                <a:effectLst/>
                <a:latin typeface="Calibri" panose="020F0502020204030204" pitchFamily="34" charset="0"/>
                <a:ea typeface="宋体" panose="02010600030101010101" pitchFamily="2" charset="-122"/>
                <a:cs typeface="mn-cs"/>
              </a:rPr>
              <a:t>作为数据仓库，用以在未来进行必要的商业和数据分析</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b="1" kern="1200" dirty="0">
                <a:solidFill>
                  <a:srgbClr val="000000"/>
                </a:solidFill>
                <a:effectLst/>
                <a:latin typeface="Calibri" panose="020F0502020204030204" pitchFamily="34" charset="0"/>
                <a:ea typeface="宋体" panose="02010600030101010101" pitchFamily="2" charset="-122"/>
                <a:cs typeface="mn-cs"/>
              </a:rPr>
              <a:t>其他方面，所有数据库使用</a:t>
            </a:r>
            <a:r>
              <a:rPr lang="en-US" altLang="zh-CN" sz="1800" b="1" kern="1200" dirty="0" err="1">
                <a:solidFill>
                  <a:srgbClr val="000000"/>
                </a:solidFill>
                <a:effectLst/>
                <a:latin typeface="Calibri" panose="020F0502020204030204" pitchFamily="34" charset="0"/>
                <a:ea typeface="宋体" panose="02010600030101010101" pitchFamily="2" charset="-122"/>
                <a:cs typeface="mn-cs"/>
              </a:rPr>
              <a:t>redis</a:t>
            </a:r>
            <a:r>
              <a:rPr lang="zh-CN" altLang="zh-CN" sz="1800" b="1" kern="1200" dirty="0">
                <a:solidFill>
                  <a:srgbClr val="000000"/>
                </a:solidFill>
                <a:effectLst/>
                <a:latin typeface="Calibri" panose="020F0502020204030204" pitchFamily="34" charset="0"/>
                <a:ea typeface="宋体" panose="02010600030101010101" pitchFamily="2" charset="-122"/>
                <a:cs typeface="mn-cs"/>
              </a:rPr>
              <a:t>分布式缓存，</a:t>
            </a:r>
            <a:r>
              <a:rPr lang="en-US" altLang="zh-CN" sz="1800" b="1" kern="1200" dirty="0">
                <a:solidFill>
                  <a:srgbClr val="000000"/>
                </a:solidFill>
                <a:effectLst/>
                <a:latin typeface="Calibri" panose="020F0502020204030204" pitchFamily="34" charset="0"/>
                <a:ea typeface="宋体" panose="02010600030101010101" pitchFamily="2" charset="-122"/>
                <a:cs typeface="mn-cs"/>
              </a:rPr>
              <a:t>elastic</a:t>
            </a:r>
            <a:r>
              <a:rPr lang="zh-CN" altLang="zh-CN" sz="1800" b="1" kern="1200" dirty="0">
                <a:solidFill>
                  <a:srgbClr val="000000"/>
                </a:solidFill>
                <a:effectLst/>
                <a:latin typeface="Calibri" panose="020F0502020204030204" pitchFamily="34" charset="0"/>
                <a:ea typeface="宋体" panose="02010600030101010101" pitchFamily="2" charset="-122"/>
                <a:cs typeface="mn-cs"/>
              </a:rPr>
              <a:t>作为分布式搜索引擎，提供搜索和分析服务</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b="1" kern="1200" dirty="0">
                <a:solidFill>
                  <a:srgbClr val="000000"/>
                </a:solidFill>
                <a:effectLst/>
                <a:latin typeface="Calibri" panose="020F0502020204030204" pitchFamily="34" charset="0"/>
                <a:ea typeface="宋体" panose="02010600030101010101" pitchFamily="2" charset="-122"/>
                <a:cs typeface="mn-cs"/>
              </a:rPr>
              <a:t>卡夫卡</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en-US" altLang="zh-CN" sz="1800" b="1" kern="1200" dirty="0">
                <a:solidFill>
                  <a:srgbClr val="000000"/>
                </a:solidFill>
                <a:effectLst/>
                <a:latin typeface="Calibri" panose="020F0502020204030204" pitchFamily="34" charset="0"/>
                <a:ea typeface="宋体" panose="02010600030101010101" pitchFamily="2" charset="-122"/>
                <a:cs typeface="mn-cs"/>
              </a:rPr>
              <a:t>CI&amp;CD</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lang="zh-CN" altLang="zh-CN" sz="1800" b="1" kern="1200" dirty="0">
                <a:solidFill>
                  <a:srgbClr val="000000"/>
                </a:solidFill>
                <a:effectLst/>
                <a:latin typeface="Calibri" panose="020F0502020204030204" pitchFamily="34" charset="0"/>
                <a:ea typeface="宋体" panose="02010600030101010101" pitchFamily="2" charset="-122"/>
                <a:cs typeface="mn-cs"/>
              </a:rPr>
              <a:t>使用</a:t>
            </a:r>
            <a:r>
              <a:rPr lang="en-US" altLang="zh-CN" sz="1800" b="1" kern="1200" dirty="0" err="1">
                <a:solidFill>
                  <a:srgbClr val="000000"/>
                </a:solidFill>
                <a:effectLst/>
                <a:latin typeface="Calibri" panose="020F0502020204030204" pitchFamily="34" charset="0"/>
                <a:ea typeface="宋体" panose="02010600030101010101" pitchFamily="2" charset="-122"/>
                <a:cs typeface="mn-cs"/>
              </a:rPr>
              <a:t>gitlab</a:t>
            </a:r>
            <a:r>
              <a:rPr lang="zh-CN" altLang="zh-CN" sz="1800" b="1" kern="1200" dirty="0">
                <a:solidFill>
                  <a:srgbClr val="000000"/>
                </a:solidFill>
                <a:effectLst/>
                <a:latin typeface="Calibri" panose="020F0502020204030204" pitchFamily="34" charset="0"/>
                <a:ea typeface="宋体" panose="02010600030101010101" pitchFamily="2" charset="-122"/>
                <a:cs typeface="mn-cs"/>
              </a:rPr>
              <a:t>进行统一管理</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b="1" dirty="0"/>
          </a:p>
        </p:txBody>
      </p:sp>
      <p:sp>
        <p:nvSpPr>
          <p:cNvPr id="4" name="灯片编号占位符 3"/>
          <p:cNvSpPr>
            <a:spLocks noGrp="1"/>
          </p:cNvSpPr>
          <p:nvPr>
            <p:ph type="sldNum" sz="quarter" idx="5"/>
          </p:nvPr>
        </p:nvSpPr>
        <p:spPr/>
        <p:txBody>
          <a:bodyPr/>
          <a:lstStyle/>
          <a:p>
            <a:fld id="{B3CDFFA1-BA5B-49BE-A511-FF6865C07D6A}"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grpSp>
        <p:nvGrpSpPr>
          <p:cNvPr id="7" name="组合 6"/>
          <p:cNvGrpSpPr/>
          <p:nvPr userDrawn="1"/>
        </p:nvGrpSpPr>
        <p:grpSpPr>
          <a:xfrm>
            <a:off x="10069717" y="285007"/>
            <a:ext cx="3892968" cy="585321"/>
            <a:chOff x="666002" y="1128451"/>
            <a:chExt cx="3384376" cy="508853"/>
          </a:xfrm>
        </p:grpSpPr>
        <p:sp>
          <p:nvSpPr>
            <p:cNvPr id="8" name="矩形 7"/>
            <p:cNvSpPr/>
            <p:nvPr/>
          </p:nvSpPr>
          <p:spPr>
            <a:xfrm rot="2700000">
              <a:off x="666002" y="1206794"/>
              <a:ext cx="360040" cy="360040"/>
            </a:xfrm>
            <a:prstGeom prst="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9" name="矩形 8"/>
            <p:cNvSpPr/>
            <p:nvPr/>
          </p:nvSpPr>
          <p:spPr>
            <a:xfrm rot="2700000">
              <a:off x="879467" y="1206794"/>
              <a:ext cx="360040" cy="360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0" name="TextBox 59"/>
            <p:cNvSpPr>
              <a:spLocks noChangeArrowheads="1"/>
            </p:cNvSpPr>
            <p:nvPr/>
          </p:nvSpPr>
          <p:spPr bwMode="auto">
            <a:xfrm flipH="1">
              <a:off x="1383523" y="1128451"/>
              <a:ext cx="1908212" cy="34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2000" dirty="0">
                  <a:solidFill>
                    <a:schemeClr val="bg1">
                      <a:lumMod val="85000"/>
                    </a:schemeClr>
                  </a:solidFill>
                  <a:latin typeface="Impact MT Std" pitchFamily="34" charset="0"/>
                  <a:ea typeface="微软雅黑" panose="020B0503020204020204" pitchFamily="34" charset="-122"/>
                  <a:sym typeface="方正兰亭黑_GBK" panose="02010600030101010101" pitchFamily="2" charset="-122"/>
                </a:rPr>
                <a:t>Group4</a:t>
              </a:r>
            </a:p>
          </p:txBody>
        </p:sp>
        <p:sp>
          <p:nvSpPr>
            <p:cNvPr id="11" name="TextBox 59"/>
            <p:cNvSpPr>
              <a:spLocks noChangeArrowheads="1"/>
            </p:cNvSpPr>
            <p:nvPr/>
          </p:nvSpPr>
          <p:spPr bwMode="auto">
            <a:xfrm flipH="1">
              <a:off x="1386082" y="1410967"/>
              <a:ext cx="2664296" cy="22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sz="1100" dirty="0">
                  <a:solidFill>
                    <a:schemeClr val="bg1">
                      <a:lumMod val="85000"/>
                    </a:schemeClr>
                  </a:solidFill>
                  <a:latin typeface="Impact MT Std" pitchFamily="34" charset="0"/>
                  <a:ea typeface="微软雅黑" panose="020B0503020204020204" pitchFamily="34" charset="-122"/>
                  <a:sym typeface="方正兰亭黑_GBK" panose="02010600030101010101" pitchFamily="2" charset="-122"/>
                </a:rPr>
                <a:t>@Tongji</a:t>
              </a:r>
              <a:r>
                <a:rPr lang="zh-CN" altLang="en-US" sz="1100" dirty="0">
                  <a:solidFill>
                    <a:schemeClr val="bg1">
                      <a:lumMod val="85000"/>
                    </a:schemeClr>
                  </a:solidFill>
                  <a:latin typeface="Impact MT Std" pitchFamily="34" charset="0"/>
                  <a:ea typeface="微软雅黑" panose="020B0503020204020204" pitchFamily="34" charset="-122"/>
                  <a:sym typeface="方正兰亭黑_GBK" panose="02010600030101010101" pitchFamily="2" charset="-122"/>
                </a:rPr>
                <a:t>平台</a:t>
              </a:r>
            </a:p>
          </p:txBody>
        </p:sp>
      </p:grpSp>
    </p:spTree>
    <p:extLst>
      <p:ext uri="{BB962C8B-B14F-4D97-AF65-F5344CB8AC3E}">
        <p14:creationId xmlns:p14="http://schemas.microsoft.com/office/powerpoint/2010/main" val="363031581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
        <p:nvSpPr>
          <p:cNvPr id="9" name="矩形 8"/>
          <p:cNvSpPr/>
          <p:nvPr userDrawn="1"/>
        </p:nvSpPr>
        <p:spPr>
          <a:xfrm>
            <a:off x="8325228" y="7508836"/>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B0085FD-9353-4447-AAD8-430C140DCD65}" type="datetimeFigureOut">
              <a:rPr lang="zh-CN" altLang="en-US" smtClean="0"/>
              <a:t>2021/6/25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3FC908-8B1D-4711-8EB1-141F4F0378CF}"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DFDFD"/>
            </a:gs>
            <a:gs pos="100000">
              <a:schemeClr val="bg1">
                <a:lumMod val="95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085FD-9353-4447-AAD8-430C140DCD65}" type="datetimeFigureOut">
              <a:rPr lang="zh-CN" altLang="en-US" smtClean="0"/>
              <a:t>2021/6/25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FC908-8B1D-4711-8EB1-141F4F0378C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9.png"/><Relationship Id="rId5" Type="http://schemas.openxmlformats.org/officeDocument/2006/relationships/tags" Target="../tags/tag5.xml"/><Relationship Id="rId10" Type="http://schemas.openxmlformats.org/officeDocument/2006/relationships/image" Target="../media/image48.png"/><Relationship Id="rId4" Type="http://schemas.openxmlformats.org/officeDocument/2006/relationships/tags" Target="../tags/tag4.xml"/><Relationship Id="rId9"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w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65.jpe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579616" y="913758"/>
            <a:ext cx="3119085" cy="2006486"/>
            <a:chOff x="1968283" y="808132"/>
            <a:chExt cx="3119085" cy="2006486"/>
          </a:xfrm>
        </p:grpSpPr>
        <p:sp>
          <p:nvSpPr>
            <p:cNvPr id="44" name="矩形 43"/>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968283" y="808132"/>
              <a:ext cx="1499223" cy="1348030"/>
              <a:chOff x="2525103" y="467671"/>
              <a:chExt cx="2203995" cy="1981727"/>
            </a:xfrm>
          </p:grpSpPr>
          <p:grpSp>
            <p:nvGrpSpPr>
              <p:cNvPr id="27" name="组合 26"/>
              <p:cNvGrpSpPr/>
              <p:nvPr/>
            </p:nvGrpSpPr>
            <p:grpSpPr>
              <a:xfrm>
                <a:off x="2525103" y="467671"/>
                <a:ext cx="730654" cy="730654"/>
                <a:chOff x="2544981" y="467671"/>
                <a:chExt cx="730654" cy="730654"/>
              </a:xfrm>
            </p:grpSpPr>
            <p:sp>
              <p:nvSpPr>
                <p:cNvPr id="25" name="任意多边形 2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18900000">
                <a:off x="2920247" y="618994"/>
                <a:ext cx="730654" cy="730654"/>
                <a:chOff x="2544981" y="467671"/>
                <a:chExt cx="730654" cy="730654"/>
              </a:xfrm>
            </p:grpSpPr>
            <p:sp>
              <p:nvSpPr>
                <p:cNvPr id="29" name="任意多边形 28"/>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13500000">
                <a:off x="3457473" y="1149242"/>
                <a:ext cx="730654" cy="730654"/>
                <a:chOff x="2544981" y="467671"/>
                <a:chExt cx="730654" cy="730654"/>
              </a:xfrm>
            </p:grpSpPr>
            <p:sp>
              <p:nvSpPr>
                <p:cNvPr id="32" name="任意多边形 31"/>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2700000">
                <a:off x="3458171" y="1172778"/>
                <a:ext cx="730654" cy="730654"/>
                <a:chOff x="2544981" y="467671"/>
                <a:chExt cx="730654" cy="730654"/>
              </a:xfrm>
            </p:grpSpPr>
            <p:sp>
              <p:nvSpPr>
                <p:cNvPr id="35" name="任意多边形 34"/>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2700000">
                <a:off x="3992510" y="624829"/>
                <a:ext cx="730654" cy="730654"/>
                <a:chOff x="2544981" y="467671"/>
                <a:chExt cx="730654" cy="730654"/>
              </a:xfrm>
            </p:grpSpPr>
            <p:sp>
              <p:nvSpPr>
                <p:cNvPr id="38" name="任意多边形 37"/>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8100000">
                <a:off x="3984389" y="1704690"/>
                <a:ext cx="744709" cy="744708"/>
                <a:chOff x="2544981" y="453616"/>
                <a:chExt cx="744709" cy="744708"/>
              </a:xfrm>
            </p:grpSpPr>
            <p:sp>
              <p:nvSpPr>
                <p:cNvPr id="41" name="任意多边形 40"/>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20" name="组合 19"/>
          <p:cNvGrpSpPr/>
          <p:nvPr/>
        </p:nvGrpSpPr>
        <p:grpSpPr>
          <a:xfrm>
            <a:off x="1244159" y="2701583"/>
            <a:ext cx="3327841" cy="3002757"/>
            <a:chOff x="896918" y="1509391"/>
            <a:chExt cx="4502551" cy="4062714"/>
          </a:xfrm>
          <a:effectLst>
            <a:outerShdw blurRad="50800" dist="38100" dir="2700000" algn="tl" rotWithShape="0">
              <a:prstClr val="black">
                <a:alpha val="40000"/>
              </a:prstClr>
            </a:outerShdw>
          </a:effectLst>
        </p:grpSpPr>
        <p:sp>
          <p:nvSpPr>
            <p:cNvPr id="4" name="矩形 3"/>
            <p:cNvSpPr/>
            <p:nvPr/>
          </p:nvSpPr>
          <p:spPr>
            <a:xfrm>
              <a:off x="896918" y="1509391"/>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065961" y="1509391"/>
              <a:ext cx="995422" cy="902826"/>
            </a:xfrm>
            <a:prstGeom prst="rect">
              <a:avLst/>
            </a:prstGeom>
            <a:solidFill>
              <a:srgbClr val="A29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235004" y="1509391"/>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04047" y="1509391"/>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96918" y="2562687"/>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065961" y="2562687"/>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235004" y="2562687"/>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404047" y="2562687"/>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96918" y="3615983"/>
              <a:ext cx="995422" cy="902826"/>
            </a:xfrm>
            <a:prstGeom prst="rect">
              <a:avLst/>
            </a:pr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065961" y="3615983"/>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235004" y="3615983"/>
              <a:ext cx="995422" cy="902826"/>
            </a:xfrm>
            <a:prstGeom prst="rect">
              <a:avLst/>
            </a:prstGeom>
            <a:solidFill>
              <a:srgbClr val="7D7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404047" y="3615983"/>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96918" y="4669279"/>
              <a:ext cx="995422" cy="902826"/>
            </a:xfrm>
            <a:prstGeom prst="rect">
              <a:avLst/>
            </a:prstGeom>
            <a:solidFill>
              <a:srgbClr val="6F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065961" y="4669279"/>
              <a:ext cx="995422" cy="902826"/>
            </a:xfrm>
            <a:prstGeom prst="rect">
              <a:avLst/>
            </a:pr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235004" y="4669279"/>
              <a:ext cx="995422" cy="902826"/>
            </a:xfrm>
            <a:prstGeom prst="rect">
              <a:avLst/>
            </a:prstGeom>
            <a:solidFill>
              <a:srgbClr val="6F86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404047" y="4669279"/>
              <a:ext cx="995422" cy="902826"/>
            </a:xfrm>
            <a:prstGeom prst="rect">
              <a:avLst/>
            </a:prstGeom>
            <a:solidFill>
              <a:srgbClr val="CB7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4379607" y="1672579"/>
            <a:ext cx="6736392" cy="2257220"/>
          </a:xfrm>
          <a:prstGeom prst="rect">
            <a:avLst/>
          </a:prstGeom>
          <a:noFill/>
        </p:spPr>
        <p:txBody>
          <a:bodyPr wrap="square" rtlCol="0">
            <a:noAutofit/>
          </a:bodyPr>
          <a:lstStyle/>
          <a:p>
            <a:r>
              <a:rPr lang="zh-CN" altLang="en-US" sz="4000" dirty="0">
                <a:effectLst>
                  <a:outerShdw blurRad="38100" dist="38100" dir="2700000" algn="tl">
                    <a:srgbClr val="000000">
                      <a:alpha val="43137"/>
                    </a:srgbClr>
                  </a:outerShdw>
                </a:effectLst>
                <a:latin typeface="Comic Sans MS" panose="030F0702030302020204" charset="0"/>
                <a:ea typeface="Comic Sans MS" panose="030F0702030302020204" charset="0"/>
              </a:rPr>
              <a:t>@</a:t>
            </a:r>
            <a:r>
              <a:rPr lang="en-US" altLang="zh-CN" sz="4000" dirty="0">
                <a:effectLst>
                  <a:outerShdw blurRad="38100" dist="38100" dir="2700000" algn="tl">
                    <a:srgbClr val="000000">
                      <a:alpha val="43137"/>
                    </a:srgbClr>
                  </a:outerShdw>
                </a:effectLst>
                <a:latin typeface="Comic Sans MS" panose="030F0702030302020204" charset="0"/>
                <a:ea typeface="Comic Sans MS" panose="030F0702030302020204" charset="0"/>
              </a:rPr>
              <a:t>tongji</a:t>
            </a:r>
          </a:p>
          <a:p>
            <a:r>
              <a:rPr lang="zh-CN" altLang="en-US" dirty="0">
                <a:effectLst>
                  <a:outerShdw blurRad="38100" dist="38100" dir="2700000" algn="tl">
                    <a:srgbClr val="000000">
                      <a:alpha val="43137"/>
                    </a:srgbClr>
                  </a:outerShdw>
                </a:effectLst>
                <a:latin typeface="Comic Sans MS" panose="030F0702030302020204" charset="0"/>
                <a:ea typeface="Comic Sans MS" panose="030F0702030302020204" charset="0"/>
              </a:rPr>
              <a:t>                  ——</a:t>
            </a:r>
            <a:r>
              <a:rPr lang="en-US" altLang="zh-CN" dirty="0">
                <a:effectLst>
                  <a:outerShdw blurRad="38100" dist="38100" dir="2700000" algn="tl">
                    <a:srgbClr val="000000">
                      <a:alpha val="43137"/>
                    </a:srgbClr>
                  </a:outerShdw>
                </a:effectLst>
                <a:latin typeface="Comic Sans MS" panose="030F0702030302020204" charset="0"/>
                <a:ea typeface="Comic Sans MS" panose="030F0702030302020204" charset="0"/>
              </a:rPr>
              <a:t>A comprehensive Campus Community Platform </a:t>
            </a:r>
          </a:p>
          <a:p>
            <a:r>
              <a:rPr lang="en-US" altLang="zh-CN" dirty="0">
                <a:effectLst>
                  <a:outerShdw blurRad="38100" dist="38100" dir="2700000" algn="tl">
                    <a:srgbClr val="000000">
                      <a:alpha val="43137"/>
                    </a:srgbClr>
                  </a:outerShdw>
                </a:effectLst>
                <a:latin typeface="Comic Sans MS" panose="030F0702030302020204" charset="0"/>
                <a:ea typeface="Comic Sans MS" panose="030F0702030302020204" charset="0"/>
              </a:rPr>
              <a:t>                                                                          for Students</a:t>
            </a:r>
          </a:p>
          <a:p>
            <a:r>
              <a:rPr lang="zh-CN" altLang="en-US" sz="3200" dirty="0">
                <a:effectLst>
                  <a:outerShdw blurRad="38100" dist="38100" dir="2700000" algn="tl">
                    <a:srgbClr val="000000">
                      <a:alpha val="43137"/>
                    </a:srgbClr>
                  </a:outerShdw>
                </a:effectLst>
                <a:latin typeface="黑体" panose="02010609060101010101" charset="-122"/>
                <a:ea typeface="黑体" panose="02010609060101010101" charset="-122"/>
              </a:rPr>
              <a:t>    @济</a:t>
            </a:r>
          </a:p>
          <a:p>
            <a:r>
              <a:rPr lang="zh-CN" altLang="en-US" dirty="0">
                <a:effectLst>
                  <a:outerShdw blurRad="38100" dist="38100" dir="2700000" algn="tl">
                    <a:srgbClr val="000000">
                      <a:alpha val="43137"/>
                    </a:srgbClr>
                  </a:outerShdw>
                </a:effectLst>
                <a:latin typeface="Comic Sans MS" panose="030F0702030302020204" charset="0"/>
                <a:ea typeface="Comic Sans MS" panose="030F0702030302020204" charset="0"/>
              </a:rPr>
              <a:t>                                   </a:t>
            </a:r>
            <a:r>
              <a:rPr lang="zh-CN" altLang="en-US" dirty="0">
                <a:effectLst>
                  <a:outerShdw blurRad="38100" dist="38100" dir="2700000" algn="tl">
                    <a:srgbClr val="000000">
                      <a:alpha val="43137"/>
                    </a:srgbClr>
                  </a:outerShdw>
                </a:effectLst>
                <a:latin typeface="黑体" panose="02010609060101010101" charset="-122"/>
                <a:ea typeface="黑体" panose="02010609060101010101" charset="-122"/>
              </a:rPr>
              <a:t>——  一款面向学生的综合校园社区软件</a:t>
            </a:r>
          </a:p>
          <a:p>
            <a:endParaRPr lang="zh-CN" altLang="en-US" dirty="0">
              <a:latin typeface="Comic Sans MS" panose="030F0702030302020204" charset="0"/>
              <a:ea typeface="Comic Sans MS" panose="030F0702030302020204" charset="0"/>
            </a:endParaRPr>
          </a:p>
        </p:txBody>
      </p:sp>
      <p:pic>
        <p:nvPicPr>
          <p:cNvPr id="2" name="图片 1" descr="upload_616940912"/>
          <p:cNvPicPr>
            <a:picLocks noChangeAspect="1"/>
          </p:cNvPicPr>
          <p:nvPr/>
        </p:nvPicPr>
        <p:blipFill>
          <a:blip r:embed="rId3"/>
          <a:stretch>
            <a:fillRect/>
          </a:stretch>
        </p:blipFill>
        <p:spPr>
          <a:xfrm>
            <a:off x="10319002" y="132208"/>
            <a:ext cx="1775210" cy="1669403"/>
          </a:xfrm>
          <a:prstGeom prst="rect">
            <a:avLst/>
          </a:prstGeom>
          <a:ln>
            <a:noFill/>
          </a:ln>
          <a:effectLst>
            <a:outerShdw blurRad="292100" dist="139700" dir="2700000" algn="tl" rotWithShape="0">
              <a:srgbClr val="333333">
                <a:alpha val="65000"/>
              </a:srgbClr>
            </a:outerShdw>
          </a:effectLst>
        </p:spPr>
      </p:pic>
      <p:sp>
        <p:nvSpPr>
          <p:cNvPr id="22" name="文本框 21"/>
          <p:cNvSpPr txBox="1"/>
          <p:nvPr userDrawn="1"/>
        </p:nvSpPr>
        <p:spPr>
          <a:xfrm>
            <a:off x="7477043" y="3985405"/>
            <a:ext cx="4114725" cy="2609911"/>
          </a:xfrm>
          <a:prstGeom prst="rect">
            <a:avLst/>
          </a:prstGeom>
          <a:ln w="22225" cmpd="tri">
            <a:solidFill>
              <a:srgbClr val="AFABAB">
                <a:alpha val="65000"/>
              </a:srgbClr>
            </a:solidFill>
            <a:prstDash val="solid"/>
            <a:miter lim="800000"/>
          </a:ln>
        </p:spPr>
        <p:txBody>
          <a:bodyPr wrap="square" rtlCol="0">
            <a:noAutofit/>
          </a:bodyPr>
          <a:lstStyle/>
          <a:p>
            <a:r>
              <a:rPr lang="zh-CN" altLang="en-US" sz="2000" dirty="0">
                <a:effectLst>
                  <a:outerShdw blurRad="38100" dist="38100" dir="2700000" algn="tl">
                    <a:srgbClr val="000000">
                      <a:alpha val="43137"/>
                    </a:srgbClr>
                  </a:outerShdw>
                </a:effectLst>
              </a:rPr>
              <a:t>汇报人：</a:t>
            </a:r>
          </a:p>
          <a:p>
            <a:r>
              <a:rPr lang="en-US" altLang="zh-CN" sz="2000" dirty="0">
                <a:effectLst>
                  <a:outerShdw blurRad="38100" dist="38100" dir="2700000" algn="tl">
                    <a:srgbClr val="000000">
                      <a:alpha val="43137"/>
                    </a:srgbClr>
                  </a:outerShdw>
                </a:effectLst>
              </a:rPr>
              <a:t>1853572</a:t>
            </a:r>
            <a:r>
              <a:rPr lang="zh-CN" altLang="en-US" sz="2000" dirty="0">
                <a:effectLst>
                  <a:outerShdw blurRad="38100" dist="38100" dir="2700000" algn="tl">
                    <a:srgbClr val="000000">
                      <a:alpha val="43137"/>
                    </a:srgbClr>
                  </a:outerShdw>
                </a:effectLst>
              </a:rPr>
              <a:t>           梁乔</a:t>
            </a:r>
          </a:p>
          <a:p>
            <a:r>
              <a:rPr lang="en-US" altLang="zh-CN" sz="2000" dirty="0">
                <a:effectLst>
                  <a:outerShdw blurRad="38100" dist="38100" dir="2700000" algn="tl">
                    <a:srgbClr val="000000">
                      <a:alpha val="43137"/>
                    </a:srgbClr>
                  </a:outerShdw>
                </a:effectLst>
              </a:rPr>
              <a:t>1854062           </a:t>
            </a:r>
            <a:r>
              <a:rPr lang="zh-CN" altLang="en-US" sz="2000" dirty="0">
                <a:effectLst>
                  <a:outerShdw blurRad="38100" dist="38100" dir="2700000" algn="tl">
                    <a:srgbClr val="000000">
                      <a:alpha val="43137"/>
                    </a:srgbClr>
                  </a:outerShdw>
                </a:effectLst>
              </a:rPr>
              <a:t>许之博</a:t>
            </a:r>
          </a:p>
          <a:p>
            <a:r>
              <a:rPr lang="en-US" altLang="zh-CN" sz="2000" dirty="0">
                <a:effectLst>
                  <a:outerShdw blurRad="38100" dist="38100" dir="2700000" algn="tl">
                    <a:srgbClr val="000000">
                      <a:alpha val="43137"/>
                    </a:srgbClr>
                  </a:outerShdw>
                </a:effectLst>
              </a:rPr>
              <a:t>1854117</a:t>
            </a:r>
            <a:r>
              <a:rPr lang="zh-CN" altLang="en-US" sz="2000" dirty="0">
                <a:effectLst>
                  <a:outerShdw blurRad="38100" dist="38100" dir="2700000" algn="tl">
                    <a:srgbClr val="000000">
                      <a:alpha val="43137"/>
                    </a:srgbClr>
                  </a:outerShdw>
                </a:effectLst>
              </a:rPr>
              <a:t>           李振宇</a:t>
            </a:r>
          </a:p>
          <a:p>
            <a:r>
              <a:rPr lang="en-US" altLang="zh-CN" sz="2000" dirty="0">
                <a:effectLst>
                  <a:outerShdw blurRad="38100" dist="38100" dir="2700000" algn="tl">
                    <a:srgbClr val="000000">
                      <a:alpha val="43137"/>
                    </a:srgbClr>
                  </a:outerShdw>
                </a:effectLst>
              </a:rPr>
              <a:t>1953803           </a:t>
            </a:r>
            <a:r>
              <a:rPr lang="zh-CN" altLang="en-US" sz="2000" dirty="0">
                <a:effectLst>
                  <a:outerShdw blurRad="38100" dist="38100" dir="2700000" algn="tl">
                    <a:srgbClr val="000000">
                      <a:alpha val="43137"/>
                    </a:srgbClr>
                  </a:outerShdw>
                </a:effectLst>
              </a:rPr>
              <a:t>郑逸玺</a:t>
            </a:r>
          </a:p>
          <a:p>
            <a:r>
              <a:rPr lang="en-US" altLang="zh-CN" sz="2000" dirty="0">
                <a:effectLst>
                  <a:outerShdw blurRad="38100" dist="38100" dir="2700000" algn="tl">
                    <a:srgbClr val="000000">
                      <a:alpha val="43137"/>
                    </a:srgbClr>
                  </a:outerShdw>
                </a:effectLst>
              </a:rPr>
              <a:t>1954106</a:t>
            </a:r>
            <a:r>
              <a:rPr lang="zh-CN" altLang="en-US" sz="2000" dirty="0">
                <a:effectLst>
                  <a:outerShdw blurRad="38100" dist="38100" dir="2700000" algn="tl">
                    <a:srgbClr val="000000">
                      <a:alpha val="43137"/>
                    </a:srgbClr>
                  </a:outerShdw>
                </a:effectLst>
              </a:rPr>
              <a:t>           陈文超</a:t>
            </a:r>
          </a:p>
          <a:p>
            <a:endParaRPr lang="zh-CN" altLang="en-US" sz="2000" dirty="0">
              <a:effectLst>
                <a:outerShdw blurRad="38100" dist="38100" dir="2700000" algn="tl">
                  <a:srgbClr val="000000">
                    <a:alpha val="43137"/>
                  </a:srgbClr>
                </a:outerShdw>
              </a:effectLst>
            </a:endParaRPr>
          </a:p>
          <a:p>
            <a:r>
              <a:rPr lang="zh-CN" altLang="en-US" sz="2000" dirty="0">
                <a:effectLst>
                  <a:outerShdw blurRad="38100" dist="38100" dir="2700000" algn="tl">
                    <a:srgbClr val="000000">
                      <a:alpha val="43137"/>
                    </a:srgbClr>
                  </a:outerShdw>
                </a:effectLst>
              </a:rPr>
              <a:t>                                     指导老师：刘岩</a:t>
            </a:r>
          </a:p>
        </p:txBody>
      </p:sp>
      <p:pic>
        <p:nvPicPr>
          <p:cNvPr id="23" name="图片 22" descr="upload_391079812"/>
          <p:cNvPicPr>
            <a:picLocks noChangeAspect="1"/>
          </p:cNvPicPr>
          <p:nvPr/>
        </p:nvPicPr>
        <p:blipFill>
          <a:blip r:embed="rId4"/>
          <a:stretch>
            <a:fillRect/>
          </a:stretch>
        </p:blipFill>
        <p:spPr>
          <a:xfrm>
            <a:off x="0" y="11756"/>
            <a:ext cx="2856795" cy="728894"/>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id="{D002F811-DAC4-4376-8BF2-4E824F7A86B1}"/>
              </a:ext>
            </a:extLst>
          </p:cNvPr>
          <p:cNvSpPr/>
          <p:nvPr/>
        </p:nvSpPr>
        <p:spPr>
          <a:xfrm>
            <a:off x="4658204" y="1999887"/>
            <a:ext cx="2945154" cy="294515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6">
            <a:extLst>
              <a:ext uri="{FF2B5EF4-FFF2-40B4-BE49-F238E27FC236}">
                <a16:creationId xmlns:a16="http://schemas.microsoft.com/office/drawing/2014/main" id="{D953C986-1320-468E-86B9-952007239F29}"/>
              </a:ext>
            </a:extLst>
          </p:cNvPr>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9644F56-723E-4875-8D6C-EB1FCA0F324F}"/>
              </a:ext>
            </a:extLst>
          </p:cNvPr>
          <p:cNvSpPr txBox="1"/>
          <p:nvPr/>
        </p:nvSpPr>
        <p:spPr>
          <a:xfrm>
            <a:off x="5753071" y="2438795"/>
            <a:ext cx="731290" cy="1107996"/>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3</a:t>
            </a:r>
          </a:p>
        </p:txBody>
      </p:sp>
      <p:cxnSp>
        <p:nvCxnSpPr>
          <p:cNvPr id="5" name="直接连接符 4">
            <a:extLst>
              <a:ext uri="{FF2B5EF4-FFF2-40B4-BE49-F238E27FC236}">
                <a16:creationId xmlns:a16="http://schemas.microsoft.com/office/drawing/2014/main" id="{811CFD8F-220C-4D1F-8536-4C556CB7AC42}"/>
              </a:ext>
            </a:extLst>
          </p:cNvPr>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B451937-B94F-4228-AD80-165682A313A9}"/>
              </a:ext>
            </a:extLst>
          </p:cNvPr>
          <p:cNvSpPr txBox="1"/>
          <p:nvPr/>
        </p:nvSpPr>
        <p:spPr>
          <a:xfrm>
            <a:off x="5422895" y="3662954"/>
            <a:ext cx="1415772" cy="461665"/>
          </a:xfrm>
          <a:prstGeom prst="rect">
            <a:avLst/>
          </a:prstGeom>
          <a:noFill/>
        </p:spPr>
        <p:txBody>
          <a:bodyPr wrap="non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架构改进</a:t>
            </a:r>
          </a:p>
        </p:txBody>
      </p:sp>
      <p:sp>
        <p:nvSpPr>
          <p:cNvPr id="7" name="任意多边形 8">
            <a:extLst>
              <a:ext uri="{FF2B5EF4-FFF2-40B4-BE49-F238E27FC236}">
                <a16:creationId xmlns:a16="http://schemas.microsoft.com/office/drawing/2014/main" id="{D98B96C5-8494-4D68-9E15-062DB1D381F3}"/>
              </a:ext>
            </a:extLst>
          </p:cNvPr>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46744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txBox="1"/>
          <p:nvPr/>
        </p:nvSpPr>
        <p:spPr>
          <a:xfrm>
            <a:off x="-330200" y="280555"/>
            <a:ext cx="4871027" cy="505575"/>
          </a:xfrm>
          <a:prstGeom prst="rect">
            <a:avLst/>
          </a:prstGeom>
          <a:ln>
            <a:solidFill>
              <a:schemeClr val="bg1">
                <a:lumMod val="75000"/>
              </a:schemeClr>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eaLnBrk="0" hangingPunct="0">
              <a:defRPr/>
            </a:pPr>
            <a:r>
              <a:rPr lang="en-US" altLang="zh-CN" sz="2800" b="1" kern="0" spc="10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3.1</a:t>
            </a:r>
            <a:r>
              <a:rPr lang="zh-CN" altLang="en-US" sz="2800" b="1" kern="0" spc="10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部署架构的改进</a:t>
            </a:r>
          </a:p>
        </p:txBody>
      </p:sp>
      <p:pic>
        <p:nvPicPr>
          <p:cNvPr id="2" name="图片 1" descr="config"/>
          <p:cNvPicPr>
            <a:picLocks noChangeAspect="1"/>
          </p:cNvPicPr>
          <p:nvPr/>
        </p:nvPicPr>
        <p:blipFill>
          <a:blip r:embed="rId3"/>
          <a:stretch>
            <a:fillRect/>
          </a:stretch>
        </p:blipFill>
        <p:spPr>
          <a:xfrm>
            <a:off x="2990850" y="4853305"/>
            <a:ext cx="2562860" cy="1405255"/>
          </a:xfrm>
          <a:prstGeom prst="rect">
            <a:avLst/>
          </a:prstGeom>
          <a:effectLst>
            <a:outerShdw blurRad="50800" dist="38100" dir="2700000" algn="tl" rotWithShape="0">
              <a:prstClr val="black">
                <a:alpha val="40000"/>
              </a:prstClr>
            </a:outerShdw>
          </a:effectLst>
        </p:spPr>
      </p:pic>
      <p:pic>
        <p:nvPicPr>
          <p:cNvPr id="3" name="图片 2" descr="job"/>
          <p:cNvPicPr>
            <a:picLocks noChangeAspect="1"/>
          </p:cNvPicPr>
          <p:nvPr/>
        </p:nvPicPr>
        <p:blipFill>
          <a:blip r:embed="rId4"/>
          <a:stretch>
            <a:fillRect/>
          </a:stretch>
        </p:blipFill>
        <p:spPr>
          <a:xfrm>
            <a:off x="1675130" y="3863340"/>
            <a:ext cx="1553210" cy="1374140"/>
          </a:xfrm>
          <a:prstGeom prst="rect">
            <a:avLst/>
          </a:prstGeom>
          <a:effectLst>
            <a:outerShdw blurRad="50800" dist="38100" dir="2700000" algn="tl" rotWithShape="0">
              <a:prstClr val="black">
                <a:alpha val="40000"/>
              </a:prstClr>
            </a:outerShdw>
          </a:effectLst>
        </p:spPr>
      </p:pic>
      <p:pic>
        <p:nvPicPr>
          <p:cNvPr id="4" name="图片 3" descr="API"/>
          <p:cNvPicPr>
            <a:picLocks noChangeAspect="1"/>
          </p:cNvPicPr>
          <p:nvPr/>
        </p:nvPicPr>
        <p:blipFill>
          <a:blip r:embed="rId5"/>
          <a:stretch>
            <a:fillRect/>
          </a:stretch>
        </p:blipFill>
        <p:spPr>
          <a:xfrm>
            <a:off x="1484630" y="2604135"/>
            <a:ext cx="2434590" cy="1202055"/>
          </a:xfrm>
          <a:prstGeom prst="rect">
            <a:avLst/>
          </a:prstGeom>
          <a:effectLst>
            <a:outerShdw blurRad="50800" dist="38100" dir="2700000" algn="tl" rotWithShape="0">
              <a:prstClr val="black">
                <a:alpha val="40000"/>
              </a:prstClr>
            </a:outerShdw>
          </a:effectLst>
        </p:spPr>
      </p:pic>
      <p:pic>
        <p:nvPicPr>
          <p:cNvPr id="5" name="图片 4" descr="service"/>
          <p:cNvPicPr>
            <a:picLocks noChangeAspect="1"/>
          </p:cNvPicPr>
          <p:nvPr/>
        </p:nvPicPr>
        <p:blipFill>
          <a:blip r:embed="rId6"/>
          <a:srcRect r="53770" b="8012"/>
          <a:stretch>
            <a:fillRect/>
          </a:stretch>
        </p:blipFill>
        <p:spPr>
          <a:xfrm>
            <a:off x="2715895" y="786130"/>
            <a:ext cx="2409825" cy="1137285"/>
          </a:xfrm>
          <a:prstGeom prst="rect">
            <a:avLst/>
          </a:prstGeom>
          <a:effectLst>
            <a:outerShdw blurRad="50800" dist="38100" dir="2700000" algn="tl" rotWithShape="0">
              <a:prstClr val="black">
                <a:alpha val="40000"/>
              </a:prstClr>
            </a:outerShdw>
          </a:effectLst>
        </p:spPr>
      </p:pic>
      <p:pic>
        <p:nvPicPr>
          <p:cNvPr id="6" name="图片 5" descr="dependencies"/>
          <p:cNvPicPr>
            <a:picLocks noChangeAspect="1"/>
          </p:cNvPicPr>
          <p:nvPr/>
        </p:nvPicPr>
        <p:blipFill>
          <a:blip r:embed="rId7"/>
          <a:stretch>
            <a:fillRect/>
          </a:stretch>
        </p:blipFill>
        <p:spPr>
          <a:xfrm>
            <a:off x="9026525" y="2479675"/>
            <a:ext cx="1384300" cy="2513330"/>
          </a:xfrm>
          <a:prstGeom prst="rect">
            <a:avLst/>
          </a:prstGeom>
          <a:effectLst>
            <a:outerShdw blurRad="50800" dist="38100" dir="2700000" algn="tl" rotWithShape="0">
              <a:prstClr val="black">
                <a:alpha val="40000"/>
              </a:prstClr>
            </a:outerShdw>
          </a:effectLst>
        </p:spPr>
      </p:pic>
      <p:pic>
        <p:nvPicPr>
          <p:cNvPr id="7" name="图片 6" descr="Datastorage"/>
          <p:cNvPicPr>
            <a:picLocks noChangeAspect="1"/>
          </p:cNvPicPr>
          <p:nvPr/>
        </p:nvPicPr>
        <p:blipFill>
          <a:blip r:embed="rId8"/>
          <a:stretch>
            <a:fillRect/>
          </a:stretch>
        </p:blipFill>
        <p:spPr>
          <a:xfrm>
            <a:off x="7558405" y="1996440"/>
            <a:ext cx="1405890" cy="3634105"/>
          </a:xfrm>
          <a:prstGeom prst="rect">
            <a:avLst/>
          </a:prstGeom>
          <a:effectLst>
            <a:outerShdw blurRad="50800" dist="38100" dir="2700000" algn="tl" rotWithShape="0">
              <a:prstClr val="black">
                <a:alpha val="40000"/>
              </a:prstClr>
            </a:outerShdw>
          </a:effectLst>
        </p:spPr>
      </p:pic>
      <p:pic>
        <p:nvPicPr>
          <p:cNvPr id="8" name="图片 7" descr="微服务"/>
          <p:cNvPicPr>
            <a:picLocks noChangeAspect="1"/>
          </p:cNvPicPr>
          <p:nvPr/>
        </p:nvPicPr>
        <p:blipFill>
          <a:blip r:embed="rId9"/>
          <a:stretch>
            <a:fillRect/>
          </a:stretch>
        </p:blipFill>
        <p:spPr>
          <a:xfrm>
            <a:off x="5540375" y="1965325"/>
            <a:ext cx="2125980" cy="3541395"/>
          </a:xfrm>
          <a:prstGeom prst="rect">
            <a:avLst/>
          </a:prstGeom>
          <a:effectLst>
            <a:outerShdw blurRad="50800" dist="38100" dir="2700000" algn="tl" rotWithShape="0">
              <a:prstClr val="black">
                <a:alpha val="40000"/>
              </a:prstClr>
            </a:outerShdw>
          </a:effectLst>
        </p:spPr>
      </p:pic>
      <p:pic>
        <p:nvPicPr>
          <p:cNvPr id="9" name="图片 8" descr="CICD"/>
          <p:cNvPicPr>
            <a:picLocks noChangeAspect="1"/>
          </p:cNvPicPr>
          <p:nvPr/>
        </p:nvPicPr>
        <p:blipFill>
          <a:blip r:embed="rId10"/>
          <a:stretch>
            <a:fillRect/>
          </a:stretch>
        </p:blipFill>
        <p:spPr>
          <a:xfrm>
            <a:off x="8067040" y="5506720"/>
            <a:ext cx="1921510" cy="1229995"/>
          </a:xfrm>
          <a:prstGeom prst="rect">
            <a:avLst/>
          </a:prstGeom>
          <a:effectLst>
            <a:outerShdw blurRad="50800" dist="38100" dir="2700000" algn="tl" rotWithShape="0">
              <a:prstClr val="black">
                <a:alpha val="40000"/>
              </a:prstClr>
            </a:outerShdw>
          </a:effectLst>
        </p:spPr>
      </p:pic>
      <p:pic>
        <p:nvPicPr>
          <p:cNvPr id="10" name="图片 9" descr="docker"/>
          <p:cNvPicPr>
            <a:picLocks noChangeAspect="1"/>
          </p:cNvPicPr>
          <p:nvPr/>
        </p:nvPicPr>
        <p:blipFill>
          <a:blip r:embed="rId11"/>
          <a:stretch>
            <a:fillRect/>
          </a:stretch>
        </p:blipFill>
        <p:spPr>
          <a:xfrm>
            <a:off x="5960110" y="5729605"/>
            <a:ext cx="1287145" cy="1128395"/>
          </a:xfrm>
          <a:prstGeom prst="rect">
            <a:avLst/>
          </a:prstGeom>
          <a:effectLst>
            <a:outerShdw blurRad="50800" dist="38100" dir="2700000" algn="tl" rotWithShape="0">
              <a:prstClr val="black">
                <a:alpha val="40000"/>
              </a:prstClr>
            </a:outerShdw>
          </a:effectLst>
        </p:spPr>
      </p:pic>
      <p:cxnSp>
        <p:nvCxnSpPr>
          <p:cNvPr id="16" name="直接箭头连接符 15"/>
          <p:cNvCxnSpPr/>
          <p:nvPr/>
        </p:nvCxnSpPr>
        <p:spPr>
          <a:xfrm flipV="1">
            <a:off x="7276465" y="2642870"/>
            <a:ext cx="756920" cy="276225"/>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7247255" y="3100070"/>
            <a:ext cx="728980" cy="203200"/>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338060" y="3609975"/>
            <a:ext cx="690880" cy="196215"/>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7319010" y="4052570"/>
            <a:ext cx="728980" cy="191770"/>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7338060" y="4576445"/>
            <a:ext cx="676275" cy="44450"/>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7338060" y="5056505"/>
            <a:ext cx="709930" cy="15240"/>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8804910" y="3152775"/>
            <a:ext cx="614680" cy="8890"/>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8422005" y="4486275"/>
            <a:ext cx="1087755" cy="625475"/>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sp>
        <p:nvSpPr>
          <p:cNvPr id="26" name="上箭头 25"/>
          <p:cNvSpPr/>
          <p:nvPr/>
        </p:nvSpPr>
        <p:spPr>
          <a:xfrm>
            <a:off x="6456045" y="5353685"/>
            <a:ext cx="294640" cy="46672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27" name="直接箭头连接符 26"/>
          <p:cNvCxnSpPr/>
          <p:nvPr/>
        </p:nvCxnSpPr>
        <p:spPr>
          <a:xfrm flipH="1" flipV="1">
            <a:off x="4110990" y="1816100"/>
            <a:ext cx="1624330" cy="1950085"/>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4316095" y="3771265"/>
            <a:ext cx="1428750" cy="1276350"/>
          </a:xfrm>
          <a:prstGeom prst="straightConnector1">
            <a:avLst/>
          </a:prstGeom>
          <a:ln w="12700" cmpd="sng">
            <a:solidFill>
              <a:schemeClr val="tx1"/>
            </a:solidFill>
            <a:prstDash val="sysDot"/>
            <a:tailEnd type="triangle"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2715895" y="1832610"/>
            <a:ext cx="1190625" cy="97155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2849245" y="3609340"/>
            <a:ext cx="1257300" cy="1457325"/>
          </a:xfrm>
          <a:prstGeom prst="straightConnector1">
            <a:avLst/>
          </a:prstGeom>
          <a:ln>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3020695" y="3318510"/>
            <a:ext cx="2710180" cy="135763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3735070" y="3209290"/>
            <a:ext cx="1962150" cy="9525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5359400" y="3790315"/>
            <a:ext cx="2395220" cy="1838325"/>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51" name="左箭头 50"/>
          <p:cNvSpPr/>
          <p:nvPr/>
        </p:nvSpPr>
        <p:spPr>
          <a:xfrm>
            <a:off x="5096510" y="1259840"/>
            <a:ext cx="824230" cy="200025"/>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52" name="图片 51" descr="service"/>
          <p:cNvPicPr>
            <a:picLocks noChangeAspect="1"/>
          </p:cNvPicPr>
          <p:nvPr/>
        </p:nvPicPr>
        <p:blipFill>
          <a:blip r:embed="rId6"/>
          <a:srcRect l="51894" b="4212"/>
          <a:stretch>
            <a:fillRect/>
          </a:stretch>
        </p:blipFill>
        <p:spPr>
          <a:xfrm>
            <a:off x="5866765" y="767715"/>
            <a:ext cx="2507615" cy="118427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childTnLst>
                          </p:cTn>
                        </p:par>
                        <p:par>
                          <p:cTn id="57" fill="hold">
                            <p:stCondLst>
                              <p:cond delay="1000"/>
                            </p:stCondLst>
                            <p:childTnLst>
                              <p:par>
                                <p:cTn id="58" presetID="10" presetClass="entr" presetSubtype="0" fill="hold"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par>
                          <p:cTn id="84" fill="hold">
                            <p:stCondLst>
                              <p:cond delay="500"/>
                            </p:stCondLst>
                            <p:childTnLst>
                              <p:par>
                                <p:cTn id="85" presetID="6" presetClass="emph" presetSubtype="0" fill="hold" nodeType="afterEffect">
                                  <p:stCondLst>
                                    <p:cond delay="0"/>
                                  </p:stCondLst>
                                  <p:childTnLst>
                                    <p:animScale>
                                      <p:cBhvr>
                                        <p:cTn id="86" dur="700" fill="hold"/>
                                        <p:tgtEl>
                                          <p:spTgt spid="23"/>
                                        </p:tgtEl>
                                      </p:cBhvr>
                                      <p:by x="150000" y="150000"/>
                                    </p:animScale>
                                  </p:childTnLst>
                                </p:cTn>
                              </p:par>
                            </p:childTnLst>
                          </p:cTn>
                        </p:par>
                        <p:par>
                          <p:cTn id="87" fill="hold">
                            <p:stCondLst>
                              <p:cond delay="1500"/>
                            </p:stCondLst>
                            <p:childTnLst>
                              <p:par>
                                <p:cTn id="88" presetID="6" presetClass="emph" presetSubtype="0" fill="hold" nodeType="afterEffect">
                                  <p:stCondLst>
                                    <p:cond delay="0"/>
                                  </p:stCondLst>
                                  <p:childTnLst>
                                    <p:animScale>
                                      <p:cBhvr>
                                        <p:cTn id="89" dur="700" fill="hold"/>
                                        <p:tgtEl>
                                          <p:spTgt spid="23"/>
                                        </p:tgtEl>
                                      </p:cBhvr>
                                      <p:by x="75000" y="75000"/>
                                    </p:animScale>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par>
                                <p:cTn id="95" presetID="10" presetClass="entr" presetSubtype="0" fill="hold"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500"/>
                                        <p:tgtEl>
                                          <p:spTgt spid="17"/>
                                        </p:tgtEl>
                                      </p:cBhvr>
                                    </p:animEffect>
                                  </p:childTnLst>
                                </p:cTn>
                              </p:par>
                              <p:par>
                                <p:cTn id="98" presetID="10" presetClass="entr" presetSubtype="0" fill="hold"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par>
                                <p:cTn id="101" presetID="10" presetClass="entr" presetSubtype="0" fill="hold"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500"/>
                                        <p:tgtEl>
                                          <p:spTgt spid="21"/>
                                        </p:tgtEl>
                                      </p:cBhvr>
                                    </p:animEffect>
                                  </p:childTnLst>
                                </p:cTn>
                              </p:par>
                              <p:par>
                                <p:cTn id="104" presetID="10" presetClass="entr" presetSubtype="0" fill="hold" nodeType="with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500"/>
                                        <p:tgtEl>
                                          <p:spTgt spid="6"/>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par>
                          <p:cTn id="116" fill="hold">
                            <p:stCondLst>
                              <p:cond delay="1000"/>
                            </p:stCondLst>
                            <p:childTnLst>
                              <p:par>
                                <p:cTn id="117" presetID="10" presetClass="entr" presetSubtype="0" fill="hold" nodeType="afterEffect">
                                  <p:stCondLst>
                                    <p:cond delay="0"/>
                                  </p:stCondLst>
                                  <p:childTnLst>
                                    <p:set>
                                      <p:cBhvr>
                                        <p:cTn id="118" dur="1" fill="hold">
                                          <p:stCondLst>
                                            <p:cond delay="0"/>
                                          </p:stCondLst>
                                        </p:cTn>
                                        <p:tgtEl>
                                          <p:spTgt spid="25"/>
                                        </p:tgtEl>
                                        <p:attrNameLst>
                                          <p:attrName>style.visibility</p:attrName>
                                        </p:attrNameLst>
                                      </p:cBhvr>
                                      <p:to>
                                        <p:strVal val="visible"/>
                                      </p:to>
                                    </p:set>
                                    <p:animEffect transition="in" filter="fade">
                                      <p:cBhvr>
                                        <p:cTn id="119" dur="500"/>
                                        <p:tgtEl>
                                          <p:spTgt spid="25"/>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9"/>
                                        </p:tgtEl>
                                        <p:attrNameLst>
                                          <p:attrName>style.visibility</p:attrName>
                                        </p:attrNameLst>
                                      </p:cBhvr>
                                      <p:to>
                                        <p:strVal val="visible"/>
                                      </p:to>
                                    </p:set>
                                    <p:animEffect transition="in" filter="fade">
                                      <p:cBhvr>
                                        <p:cTn id="1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48C34-0B58-498A-90F3-85CEA2A77021}"/>
              </a:ext>
            </a:extLst>
          </p:cNvPr>
          <p:cNvSpPr txBox="1"/>
          <p:nvPr/>
        </p:nvSpPr>
        <p:spPr>
          <a:xfrm>
            <a:off x="-1348509" y="280555"/>
            <a:ext cx="4871027" cy="505575"/>
          </a:xfrm>
          <a:prstGeom prst="rect">
            <a:avLst/>
          </a:prstGeom>
          <a:ln>
            <a:solidFill>
              <a:schemeClr val="bg1">
                <a:lumMod val="75000"/>
              </a:schemeClr>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eaLnBrk="0" hangingPunct="0">
              <a:defRPr/>
            </a:pPr>
            <a:r>
              <a:rPr lang="en-US" altLang="zh-CN" sz="2800" b="1" kern="0" spc="10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3.2 </a:t>
            </a:r>
            <a:r>
              <a:rPr lang="zh-CN" altLang="en-US" sz="2800" b="1" kern="0" spc="10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逻辑架构</a:t>
            </a:r>
          </a:p>
        </p:txBody>
      </p:sp>
      <p:pic>
        <p:nvPicPr>
          <p:cNvPr id="4" name="图片 3">
            <a:extLst>
              <a:ext uri="{FF2B5EF4-FFF2-40B4-BE49-F238E27FC236}">
                <a16:creationId xmlns:a16="http://schemas.microsoft.com/office/drawing/2014/main" id="{DCDDDFAF-3A0A-4DC4-B333-096CE5DAF8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0817" y="41563"/>
            <a:ext cx="4883530" cy="6774873"/>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76C79AA6-1D7F-43F4-BB7E-A34987BCE5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2742" y="1007919"/>
            <a:ext cx="1764911" cy="1433946"/>
          </a:xfrm>
          <a:prstGeom prst="rect">
            <a:avLst/>
          </a:prstGeom>
          <a:ln>
            <a:noFill/>
          </a:ln>
          <a:effectLst>
            <a:outerShdw blurRad="292100" dist="139700" dir="2700000" algn="tl" rotWithShape="0">
              <a:srgbClr val="333333">
                <a:alpha val="65000"/>
              </a:srgbClr>
            </a:outerShdw>
          </a:effectLst>
        </p:spPr>
      </p:pic>
      <p:sp>
        <p:nvSpPr>
          <p:cNvPr id="7" name="文本框 6">
            <a:extLst>
              <a:ext uri="{FF2B5EF4-FFF2-40B4-BE49-F238E27FC236}">
                <a16:creationId xmlns:a16="http://schemas.microsoft.com/office/drawing/2014/main" id="{A90DA4FF-998D-4ECC-86D2-BA02A546C081}"/>
              </a:ext>
            </a:extLst>
          </p:cNvPr>
          <p:cNvSpPr txBox="1"/>
          <p:nvPr/>
        </p:nvSpPr>
        <p:spPr>
          <a:xfrm>
            <a:off x="308484" y="3938168"/>
            <a:ext cx="3740483" cy="1200329"/>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微服务模式</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层次架构风格？</a:t>
            </a:r>
          </a:p>
        </p:txBody>
      </p:sp>
    </p:spTree>
    <p:extLst>
      <p:ext uri="{BB962C8B-B14F-4D97-AF65-F5344CB8AC3E}">
        <p14:creationId xmlns:p14="http://schemas.microsoft.com/office/powerpoint/2010/main" val="625110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48C34-0B58-498A-90F3-85CEA2A77021}"/>
              </a:ext>
            </a:extLst>
          </p:cNvPr>
          <p:cNvSpPr txBox="1"/>
          <p:nvPr/>
        </p:nvSpPr>
        <p:spPr>
          <a:xfrm>
            <a:off x="-1348509" y="280555"/>
            <a:ext cx="4871027" cy="505575"/>
          </a:xfrm>
          <a:prstGeom prst="rect">
            <a:avLst/>
          </a:prstGeom>
          <a:ln>
            <a:solidFill>
              <a:schemeClr val="bg1">
                <a:lumMod val="75000"/>
              </a:schemeClr>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eaLnBrk="0" hangingPunct="0">
              <a:defRPr/>
            </a:pPr>
            <a:r>
              <a:rPr lang="en-US" altLang="zh-CN" sz="2800" b="1" kern="0" spc="10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3.2 </a:t>
            </a:r>
            <a:r>
              <a:rPr lang="zh-CN" altLang="en-US" sz="2800" b="1" kern="0" spc="10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逻辑架构</a:t>
            </a:r>
          </a:p>
        </p:txBody>
      </p:sp>
      <p:pic>
        <p:nvPicPr>
          <p:cNvPr id="6" name="图片 5">
            <a:extLst>
              <a:ext uri="{FF2B5EF4-FFF2-40B4-BE49-F238E27FC236}">
                <a16:creationId xmlns:a16="http://schemas.microsoft.com/office/drawing/2014/main" id="{76C79AA6-1D7F-43F4-BB7E-A34987BCE5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5672" y="761141"/>
            <a:ext cx="7504058" cy="6096859"/>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DF40E78C-39CC-4AD7-AEC1-1ACBBCC1A267}"/>
              </a:ext>
            </a:extLst>
          </p:cNvPr>
          <p:cNvSpPr txBox="1"/>
          <p:nvPr/>
        </p:nvSpPr>
        <p:spPr>
          <a:xfrm>
            <a:off x="308484" y="3938168"/>
            <a:ext cx="3740483" cy="461665"/>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端口</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适配器风格！</a:t>
            </a:r>
          </a:p>
        </p:txBody>
      </p:sp>
      <p:sp>
        <p:nvSpPr>
          <p:cNvPr id="9" name="文本框 8">
            <a:extLst>
              <a:ext uri="{FF2B5EF4-FFF2-40B4-BE49-F238E27FC236}">
                <a16:creationId xmlns:a16="http://schemas.microsoft.com/office/drawing/2014/main" id="{D5FD89F2-40B3-4D73-9100-F996056753C9}"/>
              </a:ext>
            </a:extLst>
          </p:cNvPr>
          <p:cNvSpPr txBox="1"/>
          <p:nvPr/>
        </p:nvSpPr>
        <p:spPr>
          <a:xfrm>
            <a:off x="52028" y="5265862"/>
            <a:ext cx="3740483" cy="830997"/>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Driving</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Adapter</a:t>
            </a:r>
          </a:p>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&amp;Driven Adapter</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A88813E6-9C16-4644-9B83-A75C3242ED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95363" y="1059872"/>
            <a:ext cx="1219101" cy="1691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7145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70D39-65B0-4857-89B6-42031EDB59D3}"/>
              </a:ext>
            </a:extLst>
          </p:cNvPr>
          <p:cNvSpPr txBox="1"/>
          <p:nvPr/>
        </p:nvSpPr>
        <p:spPr>
          <a:xfrm>
            <a:off x="-1348509" y="280555"/>
            <a:ext cx="4871027" cy="505575"/>
          </a:xfrm>
          <a:prstGeom prst="rect">
            <a:avLst/>
          </a:prstGeom>
          <a:ln>
            <a:solidFill>
              <a:schemeClr val="bg1">
                <a:lumMod val="75000"/>
              </a:schemeClr>
            </a:solid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eaLnBrk="0" hangingPunct="0">
              <a:defRPr/>
            </a:pPr>
            <a:r>
              <a:rPr lang="en-US" altLang="zh-CN" sz="2800" b="1" kern="0" spc="10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3.3</a:t>
            </a:r>
            <a:r>
              <a:rPr lang="zh-CN" altLang="en-US" sz="2800" b="1" kern="0" spc="10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开发架构</a:t>
            </a:r>
          </a:p>
        </p:txBody>
      </p:sp>
      <p:pic>
        <p:nvPicPr>
          <p:cNvPr id="4" name="图片 3">
            <a:extLst>
              <a:ext uri="{FF2B5EF4-FFF2-40B4-BE49-F238E27FC236}">
                <a16:creationId xmlns:a16="http://schemas.microsoft.com/office/drawing/2014/main" id="{3578BCD7-AC18-4820-95AA-FB3A997D69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3698" y="-280556"/>
            <a:ext cx="5803301" cy="7277155"/>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FB2C8CE2-E81A-445E-8233-00DA4D66F4F8}"/>
              </a:ext>
            </a:extLst>
          </p:cNvPr>
          <p:cNvSpPr txBox="1"/>
          <p:nvPr/>
        </p:nvSpPr>
        <p:spPr>
          <a:xfrm>
            <a:off x="308484" y="1223544"/>
            <a:ext cx="4871027" cy="461665"/>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应用层：</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VUE.js</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技术链</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axios</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FA00C25-3DE1-4BA7-8052-0FB7211B747C}"/>
              </a:ext>
            </a:extLst>
          </p:cNvPr>
          <p:cNvSpPr txBox="1"/>
          <p:nvPr/>
        </p:nvSpPr>
        <p:spPr>
          <a:xfrm>
            <a:off x="308484" y="1891790"/>
            <a:ext cx="4871027" cy="1200329"/>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接口层：最适合于微服务的</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Nginx</a:t>
            </a:r>
          </a:p>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4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RestAPI</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4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Springboot</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61947D2A-23E1-4B73-B29E-BD3176F9CFAE}"/>
              </a:ext>
            </a:extLst>
          </p:cNvPr>
          <p:cNvSpPr txBox="1"/>
          <p:nvPr/>
        </p:nvSpPr>
        <p:spPr>
          <a:xfrm>
            <a:off x="308483" y="3429000"/>
            <a:ext cx="4871027" cy="1200329"/>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服务层：</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Security</a:t>
            </a:r>
          </a:p>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Rocket MQ</a:t>
            </a:r>
          </a:p>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1FE41AE-70D9-47F0-9CB6-2D7840CE0B35}"/>
              </a:ext>
            </a:extLst>
          </p:cNvPr>
          <p:cNvSpPr txBox="1"/>
          <p:nvPr/>
        </p:nvSpPr>
        <p:spPr>
          <a:xfrm>
            <a:off x="308483" y="4981966"/>
            <a:ext cx="4871027" cy="830997"/>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数据层：</a:t>
            </a:r>
            <a:r>
              <a:rPr lang="en-US" altLang="zh-CN" sz="24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Mybatis</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MySQL</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4270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id="{D002F811-DAC4-4376-8BF2-4E824F7A86B1}"/>
              </a:ext>
            </a:extLst>
          </p:cNvPr>
          <p:cNvSpPr/>
          <p:nvPr/>
        </p:nvSpPr>
        <p:spPr>
          <a:xfrm>
            <a:off x="4450385" y="1969789"/>
            <a:ext cx="3488269" cy="315400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6">
            <a:extLst>
              <a:ext uri="{FF2B5EF4-FFF2-40B4-BE49-F238E27FC236}">
                <a16:creationId xmlns:a16="http://schemas.microsoft.com/office/drawing/2014/main" id="{D953C986-1320-468E-86B9-952007239F29}"/>
              </a:ext>
            </a:extLst>
          </p:cNvPr>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9644F56-723E-4875-8D6C-EB1FCA0F324F}"/>
              </a:ext>
            </a:extLst>
          </p:cNvPr>
          <p:cNvSpPr txBox="1"/>
          <p:nvPr/>
        </p:nvSpPr>
        <p:spPr>
          <a:xfrm>
            <a:off x="5753071" y="2438795"/>
            <a:ext cx="731290" cy="1107996"/>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4</a:t>
            </a:r>
          </a:p>
        </p:txBody>
      </p:sp>
      <p:cxnSp>
        <p:nvCxnSpPr>
          <p:cNvPr id="5" name="直接连接符 4">
            <a:extLst>
              <a:ext uri="{FF2B5EF4-FFF2-40B4-BE49-F238E27FC236}">
                <a16:creationId xmlns:a16="http://schemas.microsoft.com/office/drawing/2014/main" id="{811CFD8F-220C-4D1F-8536-4C556CB7AC42}"/>
              </a:ext>
            </a:extLst>
          </p:cNvPr>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B451937-B94F-4228-AD80-165682A313A9}"/>
              </a:ext>
            </a:extLst>
          </p:cNvPr>
          <p:cNvSpPr txBox="1"/>
          <p:nvPr/>
        </p:nvSpPr>
        <p:spPr>
          <a:xfrm>
            <a:off x="4961231" y="3662954"/>
            <a:ext cx="2339102" cy="461665"/>
          </a:xfrm>
          <a:prstGeom prst="rect">
            <a:avLst/>
          </a:prstGeom>
          <a:noFill/>
        </p:spPr>
        <p:txBody>
          <a:bodyPr wrap="non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子系统接口描述</a:t>
            </a:r>
          </a:p>
        </p:txBody>
      </p:sp>
      <p:sp>
        <p:nvSpPr>
          <p:cNvPr id="7" name="任意多边形 8">
            <a:extLst>
              <a:ext uri="{FF2B5EF4-FFF2-40B4-BE49-F238E27FC236}">
                <a16:creationId xmlns:a16="http://schemas.microsoft.com/office/drawing/2014/main" id="{D98B96C5-8494-4D68-9E15-062DB1D381F3}"/>
              </a:ext>
            </a:extLst>
          </p:cNvPr>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8691577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7787A9A7-7787-46FE-BE77-D65D6BC8A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9" y="955963"/>
            <a:ext cx="5793116" cy="5309755"/>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132A00D9-DE34-4B11-945E-52B3BE552F70}"/>
              </a:ext>
            </a:extLst>
          </p:cNvPr>
          <p:cNvSpPr txBox="1"/>
          <p:nvPr/>
        </p:nvSpPr>
        <p:spPr>
          <a:xfrm>
            <a:off x="183149" y="222622"/>
            <a:ext cx="6124133" cy="523220"/>
          </a:xfrm>
          <a:prstGeom prst="rect">
            <a:avLst/>
          </a:prstGeom>
        </p:spPr>
        <p:txBody>
          <a:bodyPr wrap="square" rtlCol="0">
            <a:spAutoFit/>
          </a:bodyPr>
          <a:lstStyle/>
          <a:p>
            <a:r>
              <a:rPr lang="en-US" altLang="zh-CN" sz="2800" b="1" dirty="0">
                <a:effectLst>
                  <a:outerShdw blurRad="38100" dist="38100" dir="2700000" algn="tl">
                    <a:srgbClr val="000000">
                      <a:alpha val="43137"/>
                    </a:srgbClr>
                  </a:outerShdw>
                </a:effectLst>
                <a:latin typeface="黑体" panose="02010609060101010101" charset="-122"/>
                <a:ea typeface="黑体" panose="02010609060101010101" charset="-122"/>
              </a:rPr>
              <a:t>4.1</a:t>
            </a:r>
            <a:r>
              <a:rPr lang="zh-CN" altLang="en-US" sz="2800" b="1" dirty="0">
                <a:effectLst>
                  <a:outerShdw blurRad="38100" dist="38100" dir="2700000" algn="tl">
                    <a:srgbClr val="000000">
                      <a:alpha val="43137"/>
                    </a:srgbClr>
                  </a:outerShdw>
                </a:effectLst>
                <a:latin typeface="黑体" panose="02010609060101010101" charset="-122"/>
                <a:ea typeface="黑体" panose="02010609060101010101" charset="-122"/>
              </a:rPr>
              <a:t>接口函数及</a:t>
            </a:r>
            <a:r>
              <a:rPr lang="en-US" altLang="zh-CN" sz="2800" b="1" dirty="0">
                <a:effectLst>
                  <a:outerShdw blurRad="38100" dist="38100" dir="2700000" algn="tl">
                    <a:srgbClr val="000000">
                      <a:alpha val="43137"/>
                    </a:srgbClr>
                  </a:outerShdw>
                </a:effectLst>
                <a:latin typeface="黑体" panose="02010609060101010101" charset="-122"/>
                <a:ea typeface="黑体" panose="02010609060101010101" charset="-122"/>
              </a:rPr>
              <a:t>Restful API</a:t>
            </a:r>
            <a:r>
              <a:rPr lang="zh-CN" altLang="en-US" sz="2800" b="1" dirty="0">
                <a:effectLst>
                  <a:outerShdw blurRad="38100" dist="38100" dir="2700000" algn="tl">
                    <a:srgbClr val="000000">
                      <a:alpha val="43137"/>
                    </a:srgbClr>
                  </a:outerShdw>
                </a:effectLst>
                <a:latin typeface="黑体" panose="02010609060101010101" charset="-122"/>
                <a:ea typeface="黑体" panose="02010609060101010101" charset="-122"/>
              </a:rPr>
              <a:t>列表</a:t>
            </a:r>
          </a:p>
        </p:txBody>
      </p:sp>
      <p:pic>
        <p:nvPicPr>
          <p:cNvPr id="14" name="图片 13">
            <a:extLst>
              <a:ext uri="{FF2B5EF4-FFF2-40B4-BE49-F238E27FC236}">
                <a16:creationId xmlns:a16="http://schemas.microsoft.com/office/drawing/2014/main" id="{28B1C791-542A-4D39-816D-CEDA4FA5C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4263" y="2223221"/>
            <a:ext cx="5724588" cy="2775238"/>
          </a:xfrm>
          <a:prstGeom prst="rect">
            <a:avLst/>
          </a:prstGeom>
          <a:ln>
            <a:noFill/>
          </a:ln>
          <a:effectLst>
            <a:outerShdw blurRad="292100" dist="139700" dir="2700000" algn="tl" rotWithShape="0">
              <a:srgbClr val="333333">
                <a:alpha val="65000"/>
              </a:srgbClr>
            </a:outerShdw>
          </a:effectLst>
        </p:spPr>
      </p:pic>
      <p:sp>
        <p:nvSpPr>
          <p:cNvPr id="15" name="箭头: 右 14">
            <a:extLst>
              <a:ext uri="{FF2B5EF4-FFF2-40B4-BE49-F238E27FC236}">
                <a16:creationId xmlns:a16="http://schemas.microsoft.com/office/drawing/2014/main" id="{2CFED664-69C7-4ED6-8E6D-9377DA2E6BC6}"/>
              </a:ext>
            </a:extLst>
          </p:cNvPr>
          <p:cNvSpPr/>
          <p:nvPr/>
        </p:nvSpPr>
        <p:spPr>
          <a:xfrm>
            <a:off x="5304799" y="3751118"/>
            <a:ext cx="791201" cy="488373"/>
          </a:xfrm>
          <a:prstGeom prst="rightArrow">
            <a:avLst/>
          </a:prstGeom>
          <a:effectLst>
            <a:glow rad="63500">
              <a:schemeClr val="accent1">
                <a:satMod val="175000"/>
                <a:alpha val="40000"/>
              </a:schemeClr>
            </a:glow>
            <a:reflection blurRad="6350" stA="52000" endA="300" endPos="35000" dir="5400000" sy="-100000" algn="bl" rotWithShape="0"/>
            <a:softEdge rad="12700"/>
          </a:effectLst>
          <a:scene3d>
            <a:camera prst="perspectiveRelaxedModerately"/>
            <a:lightRig rig="threePt" dir="t"/>
          </a:scene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6" name="文本框 15">
            <a:extLst>
              <a:ext uri="{FF2B5EF4-FFF2-40B4-BE49-F238E27FC236}">
                <a16:creationId xmlns:a16="http://schemas.microsoft.com/office/drawing/2014/main" id="{236AD3F7-03EF-4244-BD40-4556AA6FB41F}"/>
              </a:ext>
            </a:extLst>
          </p:cNvPr>
          <p:cNvSpPr txBox="1"/>
          <p:nvPr/>
        </p:nvSpPr>
        <p:spPr>
          <a:xfrm>
            <a:off x="7002742" y="1454569"/>
            <a:ext cx="4871027" cy="461665"/>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REST </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风格接口</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URL</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列表</a:t>
            </a:r>
          </a:p>
        </p:txBody>
      </p:sp>
    </p:spTree>
    <p:extLst>
      <p:ext uri="{BB962C8B-B14F-4D97-AF65-F5344CB8AC3E}">
        <p14:creationId xmlns:p14="http://schemas.microsoft.com/office/powerpoint/2010/main" val="12477563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146814-E4D3-4335-8435-AFD836ACEFBC}"/>
              </a:ext>
            </a:extLst>
          </p:cNvPr>
          <p:cNvSpPr txBox="1"/>
          <p:nvPr/>
        </p:nvSpPr>
        <p:spPr>
          <a:xfrm>
            <a:off x="183149" y="222622"/>
            <a:ext cx="6124133" cy="523220"/>
          </a:xfrm>
          <a:prstGeom prst="rect">
            <a:avLst/>
          </a:prstGeom>
        </p:spPr>
        <p:txBody>
          <a:bodyPr wrap="square" rtlCol="0">
            <a:spAutoFit/>
          </a:bodyPr>
          <a:lstStyle/>
          <a:p>
            <a:r>
              <a:rPr lang="en-US" altLang="zh-CN" sz="2800" b="1" dirty="0">
                <a:effectLst>
                  <a:outerShdw blurRad="38100" dist="38100" dir="2700000" algn="tl">
                    <a:srgbClr val="000000">
                      <a:alpha val="43137"/>
                    </a:srgbClr>
                  </a:outerShdw>
                </a:effectLst>
                <a:latin typeface="黑体" panose="02010609060101010101" charset="-122"/>
                <a:ea typeface="黑体" panose="02010609060101010101" charset="-122"/>
              </a:rPr>
              <a:t>4.2</a:t>
            </a:r>
            <a:r>
              <a:rPr lang="zh-CN" altLang="en-US" sz="2800" b="1" dirty="0">
                <a:effectLst>
                  <a:outerShdw blurRad="38100" dist="38100" dir="2700000" algn="tl">
                    <a:srgbClr val="000000">
                      <a:alpha val="43137"/>
                    </a:srgbClr>
                  </a:outerShdw>
                </a:effectLst>
                <a:latin typeface="黑体" panose="02010609060101010101" charset="-122"/>
                <a:ea typeface="黑体" panose="02010609060101010101" charset="-122"/>
              </a:rPr>
              <a:t>子系统接口规范示例</a:t>
            </a:r>
          </a:p>
        </p:txBody>
      </p:sp>
      <p:grpSp>
        <p:nvGrpSpPr>
          <p:cNvPr id="4" name="组合 3">
            <a:extLst>
              <a:ext uri="{FF2B5EF4-FFF2-40B4-BE49-F238E27FC236}">
                <a16:creationId xmlns:a16="http://schemas.microsoft.com/office/drawing/2014/main" id="{D52F2FB3-DFF6-40D5-B7B6-7ABFB043D466}"/>
              </a:ext>
            </a:extLst>
          </p:cNvPr>
          <p:cNvGrpSpPr/>
          <p:nvPr/>
        </p:nvGrpSpPr>
        <p:grpSpPr>
          <a:xfrm>
            <a:off x="4291447" y="287107"/>
            <a:ext cx="4871027" cy="523219"/>
            <a:chOff x="467592" y="1052945"/>
            <a:chExt cx="5753523" cy="675409"/>
          </a:xfrm>
        </p:grpSpPr>
        <p:pic>
          <p:nvPicPr>
            <p:cNvPr id="3" name="图片 2">
              <a:extLst>
                <a:ext uri="{FF2B5EF4-FFF2-40B4-BE49-F238E27FC236}">
                  <a16:creationId xmlns:a16="http://schemas.microsoft.com/office/drawing/2014/main" id="{69505F53-4AEB-48FB-8063-A64EDA6E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92" y="1052945"/>
              <a:ext cx="675409" cy="675409"/>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72A14584-5D4D-4DD9-8E57-8845616CBEEC}"/>
                </a:ext>
              </a:extLst>
            </p:cNvPr>
            <p:cNvSpPr txBox="1"/>
            <p:nvPr/>
          </p:nvSpPr>
          <p:spPr>
            <a:xfrm>
              <a:off x="1350088" y="1159816"/>
              <a:ext cx="4871027" cy="461665"/>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Swagger Editor</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6" name="图片 5">
            <a:extLst>
              <a:ext uri="{FF2B5EF4-FFF2-40B4-BE49-F238E27FC236}">
                <a16:creationId xmlns:a16="http://schemas.microsoft.com/office/drawing/2014/main" id="{EC6644F7-99DA-4D8D-A382-90E9DF255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3963" y="287107"/>
            <a:ext cx="587704" cy="587704"/>
          </a:xfrm>
          <a:prstGeom prst="rect">
            <a:avLst/>
          </a:prstGeom>
        </p:spPr>
      </p:pic>
      <p:sp>
        <p:nvSpPr>
          <p:cNvPr id="17" name="文本框 16">
            <a:extLst>
              <a:ext uri="{FF2B5EF4-FFF2-40B4-BE49-F238E27FC236}">
                <a16:creationId xmlns:a16="http://schemas.microsoft.com/office/drawing/2014/main" id="{BEC2EF2A-DB31-4D39-8B0F-F15B22AAFB83}"/>
              </a:ext>
            </a:extLst>
          </p:cNvPr>
          <p:cNvSpPr txBox="1"/>
          <p:nvPr/>
        </p:nvSpPr>
        <p:spPr>
          <a:xfrm>
            <a:off x="652319" y="1194558"/>
            <a:ext cx="4871027" cy="461665"/>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接口类及其操纵的数据类</a:t>
            </a:r>
          </a:p>
        </p:txBody>
      </p:sp>
      <p:pic>
        <p:nvPicPr>
          <p:cNvPr id="18" name="图片 17">
            <a:extLst>
              <a:ext uri="{FF2B5EF4-FFF2-40B4-BE49-F238E27FC236}">
                <a16:creationId xmlns:a16="http://schemas.microsoft.com/office/drawing/2014/main" id="{958F5256-56DB-41FF-9063-9C1E3DA453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1836" y="923750"/>
            <a:ext cx="5814579" cy="2228311"/>
          </a:xfrm>
          <a:prstGeom prst="rect">
            <a:avLst/>
          </a:prstGeom>
          <a:ln>
            <a:noFill/>
          </a:ln>
          <a:effectLst>
            <a:outerShdw blurRad="292100" dist="139700" dir="2700000" algn="tl" rotWithShape="0">
              <a:srgbClr val="333333">
                <a:alpha val="65000"/>
              </a:srgbClr>
            </a:outerShdw>
          </a:effectLst>
        </p:spPr>
      </p:pic>
      <p:pic>
        <p:nvPicPr>
          <p:cNvPr id="20" name="图片 19">
            <a:extLst>
              <a:ext uri="{FF2B5EF4-FFF2-40B4-BE49-F238E27FC236}">
                <a16:creationId xmlns:a16="http://schemas.microsoft.com/office/drawing/2014/main" id="{F126B328-0344-4252-B624-179208EB50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1836" y="3152061"/>
            <a:ext cx="5814578" cy="3616902"/>
          </a:xfrm>
          <a:prstGeom prst="rect">
            <a:avLst/>
          </a:prstGeom>
          <a:ln>
            <a:no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94295E71-3BBA-41AC-91F1-EA4FD47A210F}"/>
              </a:ext>
            </a:extLst>
          </p:cNvPr>
          <p:cNvPicPr>
            <a:picLocks noChangeAspect="1"/>
          </p:cNvPicPr>
          <p:nvPr/>
        </p:nvPicPr>
        <p:blipFill>
          <a:blip r:embed="rId7"/>
          <a:stretch>
            <a:fillRect/>
          </a:stretch>
        </p:blipFill>
        <p:spPr>
          <a:xfrm>
            <a:off x="139939" y="1819068"/>
            <a:ext cx="5484378" cy="48163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325399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C146814-E4D3-4335-8435-AFD836ACEFBC}"/>
              </a:ext>
            </a:extLst>
          </p:cNvPr>
          <p:cNvSpPr txBox="1"/>
          <p:nvPr/>
        </p:nvSpPr>
        <p:spPr>
          <a:xfrm>
            <a:off x="183149" y="222622"/>
            <a:ext cx="6124133" cy="523220"/>
          </a:xfrm>
          <a:prstGeom prst="rect">
            <a:avLst/>
          </a:prstGeom>
        </p:spPr>
        <p:txBody>
          <a:bodyPr wrap="square" rtlCol="0">
            <a:spAutoFit/>
          </a:bodyPr>
          <a:lstStyle/>
          <a:p>
            <a:r>
              <a:rPr lang="en-US" altLang="zh-CN" sz="2800" b="1" dirty="0">
                <a:effectLst>
                  <a:outerShdw blurRad="38100" dist="38100" dir="2700000" algn="tl">
                    <a:srgbClr val="000000">
                      <a:alpha val="43137"/>
                    </a:srgbClr>
                  </a:outerShdw>
                </a:effectLst>
                <a:latin typeface="黑体" panose="02010609060101010101" charset="-122"/>
                <a:ea typeface="黑体" panose="02010609060101010101" charset="-122"/>
              </a:rPr>
              <a:t>4.2</a:t>
            </a:r>
            <a:r>
              <a:rPr lang="zh-CN" altLang="en-US" sz="2800" b="1" dirty="0">
                <a:effectLst>
                  <a:outerShdw blurRad="38100" dist="38100" dir="2700000" algn="tl">
                    <a:srgbClr val="000000">
                      <a:alpha val="43137"/>
                    </a:srgbClr>
                  </a:outerShdw>
                </a:effectLst>
                <a:latin typeface="黑体" panose="02010609060101010101" charset="-122"/>
                <a:ea typeface="黑体" panose="02010609060101010101" charset="-122"/>
              </a:rPr>
              <a:t>子系统接口规范示例</a:t>
            </a:r>
          </a:p>
        </p:txBody>
      </p:sp>
      <p:grpSp>
        <p:nvGrpSpPr>
          <p:cNvPr id="4" name="组合 3">
            <a:extLst>
              <a:ext uri="{FF2B5EF4-FFF2-40B4-BE49-F238E27FC236}">
                <a16:creationId xmlns:a16="http://schemas.microsoft.com/office/drawing/2014/main" id="{D52F2FB3-DFF6-40D5-B7B6-7ABFB043D466}"/>
              </a:ext>
            </a:extLst>
          </p:cNvPr>
          <p:cNvGrpSpPr/>
          <p:nvPr/>
        </p:nvGrpSpPr>
        <p:grpSpPr>
          <a:xfrm>
            <a:off x="4291447" y="287107"/>
            <a:ext cx="4871027" cy="523219"/>
            <a:chOff x="467592" y="1052945"/>
            <a:chExt cx="5753523" cy="675409"/>
          </a:xfrm>
        </p:grpSpPr>
        <p:pic>
          <p:nvPicPr>
            <p:cNvPr id="3" name="图片 2">
              <a:extLst>
                <a:ext uri="{FF2B5EF4-FFF2-40B4-BE49-F238E27FC236}">
                  <a16:creationId xmlns:a16="http://schemas.microsoft.com/office/drawing/2014/main" id="{69505F53-4AEB-48FB-8063-A64EDA6E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92" y="1052945"/>
              <a:ext cx="675409" cy="675409"/>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72A14584-5D4D-4DD9-8E57-8845616CBEEC}"/>
                </a:ext>
              </a:extLst>
            </p:cNvPr>
            <p:cNvSpPr txBox="1"/>
            <p:nvPr/>
          </p:nvSpPr>
          <p:spPr>
            <a:xfrm>
              <a:off x="1350088" y="1159816"/>
              <a:ext cx="4871027" cy="461665"/>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Swagger Editor</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6" name="图片 5">
            <a:extLst>
              <a:ext uri="{FF2B5EF4-FFF2-40B4-BE49-F238E27FC236}">
                <a16:creationId xmlns:a16="http://schemas.microsoft.com/office/drawing/2014/main" id="{EC6644F7-99DA-4D8D-A382-90E9DF255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3963" y="287107"/>
            <a:ext cx="587704" cy="587704"/>
          </a:xfrm>
          <a:prstGeom prst="rect">
            <a:avLst/>
          </a:prstGeom>
        </p:spPr>
      </p:pic>
      <p:sp>
        <p:nvSpPr>
          <p:cNvPr id="14" name="文本框 13">
            <a:extLst>
              <a:ext uri="{FF2B5EF4-FFF2-40B4-BE49-F238E27FC236}">
                <a16:creationId xmlns:a16="http://schemas.microsoft.com/office/drawing/2014/main" id="{E23A0C30-9044-4300-8FE1-06BAFA8E0944}"/>
              </a:ext>
            </a:extLst>
          </p:cNvPr>
          <p:cNvSpPr txBox="1"/>
          <p:nvPr/>
        </p:nvSpPr>
        <p:spPr>
          <a:xfrm>
            <a:off x="167556" y="1151876"/>
            <a:ext cx="4871027" cy="646331"/>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HTTP Server</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连接至</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http://127.0.0.01:8080</a:t>
            </a:r>
            <a:endPar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8683A26-BBBA-4B01-A7D9-9006D5770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556" y="1798207"/>
            <a:ext cx="7294852" cy="993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文本框 18">
            <a:extLst>
              <a:ext uri="{FF2B5EF4-FFF2-40B4-BE49-F238E27FC236}">
                <a16:creationId xmlns:a16="http://schemas.microsoft.com/office/drawing/2014/main" id="{03C7C491-5BCD-495F-9ABB-7A54E4E060EC}"/>
              </a:ext>
            </a:extLst>
          </p:cNvPr>
          <p:cNvSpPr txBox="1"/>
          <p:nvPr/>
        </p:nvSpPr>
        <p:spPr>
          <a:xfrm>
            <a:off x="321387" y="3775526"/>
            <a:ext cx="5510495" cy="1200329"/>
          </a:xfrm>
          <a:prstGeom prst="rect">
            <a:avLst/>
          </a:prstGeom>
          <a:noFill/>
        </p:spPr>
        <p:txBody>
          <a:bodyPr wrap="square" rtlCol="0">
            <a:spAutoFit/>
          </a:bodyPr>
          <a:lstStyle/>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示例： </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POST /commodities/{</a:t>
            </a:r>
            <a:r>
              <a:rPr lang="en-US" altLang="zh-CN"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commodityid</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a:p>
            <a:endPar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功能：通过商品</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id</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获取有关该商品的相关信息，以</a:t>
            </a:r>
            <a:r>
              <a:rPr lang="en-US" altLang="zh-CN"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JSON</a:t>
            </a:r>
            <a:r>
              <a:rPr lang="zh-CN" altLang="en-US"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文件格式返回</a:t>
            </a:r>
          </a:p>
        </p:txBody>
      </p:sp>
      <p:pic>
        <p:nvPicPr>
          <p:cNvPr id="37" name="图片 36">
            <a:extLst>
              <a:ext uri="{FF2B5EF4-FFF2-40B4-BE49-F238E27FC236}">
                <a16:creationId xmlns:a16="http://schemas.microsoft.com/office/drawing/2014/main" id="{6B5B05E5-8FC4-4CC5-B5A5-87EE144E60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1882" y="1022086"/>
            <a:ext cx="5920237" cy="56493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54786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31"/>
          <p:cNvSpPr/>
          <p:nvPr>
            <p:custDataLst>
              <p:tags r:id="rId2"/>
            </p:custDataLst>
          </p:nvPr>
        </p:nvSpPr>
        <p:spPr>
          <a:xfrm>
            <a:off x="9497496" y="4946094"/>
            <a:ext cx="2694505" cy="1911906"/>
          </a:xfrm>
          <a:custGeom>
            <a:avLst/>
            <a:gdLst>
              <a:gd name="connsiteX0" fmla="*/ 2077524 w 2694505"/>
              <a:gd name="connsiteY0" fmla="*/ 0 h 1911906"/>
              <a:gd name="connsiteX1" fmla="*/ 2504091 w 2694505"/>
              <a:gd name="connsiteY1" fmla="*/ 48027 h 1911906"/>
              <a:gd name="connsiteX2" fmla="*/ 2694505 w 2694505"/>
              <a:gd name="connsiteY2" fmla="*/ 102709 h 1911906"/>
              <a:gd name="connsiteX3" fmla="*/ 2694505 w 2694505"/>
              <a:gd name="connsiteY3" fmla="*/ 983995 h 1911906"/>
              <a:gd name="connsiteX4" fmla="*/ 2615544 w 2694505"/>
              <a:gd name="connsiteY4" fmla="*/ 941512 h 1911906"/>
              <a:gd name="connsiteX5" fmla="*/ 2077524 w 2694505"/>
              <a:gd name="connsiteY5" fmla="*/ 820197 h 1911906"/>
              <a:gd name="connsiteX6" fmla="*/ 791187 w 2694505"/>
              <a:gd name="connsiteY6" fmla="*/ 1797883 h 1911906"/>
              <a:gd name="connsiteX7" fmla="*/ 755946 w 2694505"/>
              <a:gd name="connsiteY7" fmla="*/ 1911906 h 1911906"/>
              <a:gd name="connsiteX8" fmla="*/ 0 w 2694505"/>
              <a:gd name="connsiteY8" fmla="*/ 1911906 h 1911906"/>
              <a:gd name="connsiteX9" fmla="*/ 1331 w 2694505"/>
              <a:gd name="connsiteY9" fmla="*/ 1901960 h 1911906"/>
              <a:gd name="connsiteX10" fmla="*/ 2077524 w 2694505"/>
              <a:gd name="connsiteY10" fmla="*/ 0 h 1911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4505" h="1911906">
                <a:moveTo>
                  <a:pt x="2077524" y="0"/>
                </a:moveTo>
                <a:cubicBezTo>
                  <a:pt x="2223644" y="0"/>
                  <a:pt x="2366306" y="16537"/>
                  <a:pt x="2504091" y="48027"/>
                </a:cubicBezTo>
                <a:lnTo>
                  <a:pt x="2694505" y="102709"/>
                </a:lnTo>
                <a:lnTo>
                  <a:pt x="2694505" y="983995"/>
                </a:lnTo>
                <a:lnTo>
                  <a:pt x="2615544" y="941512"/>
                </a:lnTo>
                <a:cubicBezTo>
                  <a:pt x="2450178" y="863395"/>
                  <a:pt x="2268368" y="820197"/>
                  <a:pt x="2077524" y="820197"/>
                </a:cubicBezTo>
                <a:cubicBezTo>
                  <a:pt x="1493066" y="820197"/>
                  <a:pt x="993332" y="1225339"/>
                  <a:pt x="791187" y="1797883"/>
                </a:cubicBezTo>
                <a:lnTo>
                  <a:pt x="755946" y="1911906"/>
                </a:lnTo>
                <a:lnTo>
                  <a:pt x="0" y="1911906"/>
                </a:lnTo>
                <a:lnTo>
                  <a:pt x="1331" y="1901960"/>
                </a:lnTo>
                <a:cubicBezTo>
                  <a:pt x="193682" y="817565"/>
                  <a:pt x="1050117" y="0"/>
                  <a:pt x="2077524" y="0"/>
                </a:cubicBezTo>
                <a:close/>
              </a:path>
            </a:pathLst>
          </a:custGeom>
          <a:solidFill>
            <a:schemeClr val="l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14" name="任意多边形: 形状 27"/>
          <p:cNvSpPr/>
          <p:nvPr>
            <p:custDataLst>
              <p:tags r:id="rId3"/>
            </p:custDataLst>
          </p:nvPr>
        </p:nvSpPr>
        <p:spPr>
          <a:xfrm>
            <a:off x="9560768" y="4689698"/>
            <a:ext cx="1869232" cy="1603469"/>
          </a:xfrm>
          <a:custGeom>
            <a:avLst/>
            <a:gdLst>
              <a:gd name="connsiteX0" fmla="*/ 2339389 w 2724332"/>
              <a:gd name="connsiteY0" fmla="*/ 0 h 1783454"/>
              <a:gd name="connsiteX1" fmla="*/ 2587721 w 2724332"/>
              <a:gd name="connsiteY1" fmla="*/ 12540 h 1783454"/>
              <a:gd name="connsiteX2" fmla="*/ 2724332 w 2724332"/>
              <a:gd name="connsiteY2" fmla="*/ 33389 h 1783454"/>
              <a:gd name="connsiteX3" fmla="*/ 2724332 w 2724332"/>
              <a:gd name="connsiteY3" fmla="*/ 891720 h 1783454"/>
              <a:gd name="connsiteX4" fmla="*/ 2659044 w 2724332"/>
              <a:gd name="connsiteY4" fmla="*/ 874932 h 1783454"/>
              <a:gd name="connsiteX5" fmla="*/ 2339389 w 2724332"/>
              <a:gd name="connsiteY5" fmla="*/ 842708 h 1783454"/>
              <a:gd name="connsiteX6" fmla="*/ 944720 w 2724332"/>
              <a:gd name="connsiteY6" fmla="*/ 1672781 h 1783454"/>
              <a:gd name="connsiteX7" fmla="*/ 891406 w 2724332"/>
              <a:gd name="connsiteY7" fmla="*/ 1783454 h 1783454"/>
              <a:gd name="connsiteX8" fmla="*/ 0 w 2724332"/>
              <a:gd name="connsiteY8" fmla="*/ 1783454 h 1783454"/>
              <a:gd name="connsiteX9" fmla="*/ 19772 w 2724332"/>
              <a:gd name="connsiteY9" fmla="*/ 1706557 h 1783454"/>
              <a:gd name="connsiteX10" fmla="*/ 2339389 w 2724332"/>
              <a:gd name="connsiteY10" fmla="*/ 0 h 1783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4" h="2525">
                <a:moveTo>
                  <a:pt x="2944" y="1248"/>
                </a:moveTo>
                <a:cubicBezTo>
                  <a:pt x="2229" y="1323"/>
                  <a:pt x="1558" y="1763"/>
                  <a:pt x="1220" y="2525"/>
                </a:cubicBezTo>
                <a:lnTo>
                  <a:pt x="0" y="2525"/>
                </a:lnTo>
                <a:cubicBezTo>
                  <a:pt x="314" y="1043"/>
                  <a:pt x="1870" y="-2"/>
                  <a:pt x="2944" y="0"/>
                </a:cubicBezTo>
                <a:lnTo>
                  <a:pt x="2944" y="1248"/>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6629400" y="2067560"/>
            <a:ext cx="5257800" cy="2287905"/>
            <a:chOff x="1200" y="2851"/>
            <a:chExt cx="8280" cy="3603"/>
          </a:xfrm>
        </p:grpSpPr>
        <p:sp>
          <p:nvSpPr>
            <p:cNvPr id="16" name="Title 6"/>
            <p:cNvSpPr txBox="1"/>
            <p:nvPr>
              <p:custDataLst>
                <p:tags r:id="rId6"/>
              </p:custDataLst>
            </p:nvPr>
          </p:nvSpPr>
          <p:spPr>
            <a:xfrm>
              <a:off x="1201" y="2851"/>
              <a:ext cx="8279" cy="864"/>
            </a:xfrm>
            <a:prstGeom prst="rect">
              <a:avLst/>
            </a:prstGeom>
            <a:noFill/>
            <a:ln w="3175">
              <a:noFill/>
              <a:prstDash val="dash"/>
            </a:ln>
          </p:spPr>
          <p:txBody>
            <a:bodyPr wrap="square" lIns="63500" tIns="25400" rIns="63500" bIns="254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lang="zh-CN" altLang="en-US" sz="2800" b="1" spc="200" noProof="0">
                  <a:ln w="3175">
                    <a:noFill/>
                    <a:prstDash val="dash"/>
                  </a:ln>
                  <a:solidFill>
                    <a:schemeClr val="dk1"/>
                  </a:solidFill>
                  <a:latin typeface="微软雅黑" panose="020B0503020204020204" pitchFamily="34" charset="-122"/>
                  <a:ea typeface="微软雅黑" panose="020B0503020204020204" pitchFamily="34" charset="-122"/>
                  <a:cs typeface="微软雅黑" panose="020B0503020204020204" pitchFamily="34" charset="-122"/>
                  <a:sym typeface="+mn-ea"/>
                </a:rPr>
                <a:t>AliPay&amp;Wechat Pay</a:t>
              </a:r>
              <a:endParaRPr kumimoji="0" lang="zh-CN" altLang="en-US" sz="2800" b="1" i="0" spc="200" noProof="0" dirty="0">
                <a:ln w="3175">
                  <a:noFill/>
                  <a:prstDash val="dash"/>
                </a:ln>
                <a:solidFill>
                  <a:schemeClr val="dk1"/>
                </a:solidFill>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7" name="Title 6"/>
            <p:cNvSpPr txBox="1"/>
            <p:nvPr>
              <p:custDataLst>
                <p:tags r:id="rId7"/>
              </p:custDataLst>
            </p:nvPr>
          </p:nvSpPr>
          <p:spPr>
            <a:xfrm>
              <a:off x="1200" y="3826"/>
              <a:ext cx="8279" cy="2628"/>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buNone/>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平台使用支付宝、微信支付完成订单支付和管理，因此设计了订单管理子系统和支付宝、微信支付的接口，便于交易系统进行调用，如作图所示</a:t>
              </a:r>
            </a:p>
          </p:txBody>
        </p:sp>
      </p:grpSp>
      <p:grpSp>
        <p:nvGrpSpPr>
          <p:cNvPr id="3" name="组合 2"/>
          <p:cNvGrpSpPr/>
          <p:nvPr/>
        </p:nvGrpSpPr>
        <p:grpSpPr>
          <a:xfrm>
            <a:off x="762006" y="4784764"/>
            <a:ext cx="10668085" cy="1676413"/>
            <a:chOff x="1200" y="7271"/>
            <a:chExt cx="16800" cy="2640"/>
          </a:xfrm>
        </p:grpSpPr>
        <p:sp>
          <p:nvSpPr>
            <p:cNvPr id="13" name="矩形 12"/>
            <p:cNvSpPr/>
            <p:nvPr>
              <p:custDataLst>
                <p:tags r:id="rId4"/>
              </p:custDataLst>
            </p:nvPr>
          </p:nvSpPr>
          <p:spPr>
            <a:xfrm>
              <a:off x="1200" y="7271"/>
              <a:ext cx="16800" cy="2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sz="1600" b="1">
                <a:solidFill>
                  <a:schemeClr val="lt1"/>
                </a:solidFill>
                <a:latin typeface="微软雅黑" panose="020B0503020204020204" pitchFamily="34" charset="-122"/>
                <a:ea typeface="微软雅黑" panose="020B0503020204020204" pitchFamily="34" charset="-122"/>
              </a:endParaRPr>
            </a:p>
          </p:txBody>
        </p:sp>
        <p:sp>
          <p:nvSpPr>
            <p:cNvPr id="20" name="Title 6"/>
            <p:cNvSpPr txBox="1"/>
            <p:nvPr>
              <p:custDataLst>
                <p:tags r:id="rId5"/>
              </p:custDataLst>
            </p:nvPr>
          </p:nvSpPr>
          <p:spPr>
            <a:xfrm>
              <a:off x="1681" y="7714"/>
              <a:ext cx="15839" cy="1754"/>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00000"/>
                </a:lnSpc>
                <a:spcBef>
                  <a:spcPts val="0"/>
                </a:spcBef>
                <a:spcAft>
                  <a:spcPts val="800"/>
                </a:spcAft>
                <a:buSzPct val="100000"/>
                <a:buNone/>
              </a:pPr>
              <a:r>
                <a:rPr lang="zh-CN" altLang="en-US" sz="2400" spc="160" dirty="0">
                  <a:ln w="3175">
                    <a:noFill/>
                    <a:prstDash val="dash"/>
                  </a:ln>
                  <a:solidFill>
                    <a:schemeClr val="lt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根据系统需要，transaction management subsystem会调用支付宝的5个接口，在接口类里分别设计了对应的method，如下图所示，用于统一输入和输出，便于transaction manage subsystem调用</a:t>
              </a:r>
            </a:p>
          </p:txBody>
        </p:sp>
      </p:grpSp>
      <p:pic>
        <p:nvPicPr>
          <p:cNvPr id="5" name="图片 3" descr="generalAPI"/>
          <p:cNvPicPr>
            <a:picLocks noChangeAspect="1"/>
          </p:cNvPicPr>
          <p:nvPr/>
        </p:nvPicPr>
        <p:blipFill>
          <a:blip r:embed="rId10"/>
          <a:srcRect r="5576" b="1760"/>
          <a:stretch>
            <a:fillRect/>
          </a:stretch>
        </p:blipFill>
        <p:spPr>
          <a:xfrm>
            <a:off x="554990" y="2506345"/>
            <a:ext cx="5681345" cy="1999615"/>
          </a:xfrm>
          <a:prstGeom prst="rect">
            <a:avLst/>
          </a:prstGeom>
          <a:effectLst>
            <a:outerShdw blurRad="50800" dist="38100" dir="2700000" algn="tl" rotWithShape="0">
              <a:prstClr val="black">
                <a:alpha val="40000"/>
              </a:prstClr>
            </a:outerShdw>
          </a:effectLst>
        </p:spPr>
      </p:pic>
      <p:pic>
        <p:nvPicPr>
          <p:cNvPr id="9" name="图片 4" descr="detailed"/>
          <p:cNvPicPr>
            <a:picLocks noChangeAspect="1"/>
          </p:cNvPicPr>
          <p:nvPr/>
        </p:nvPicPr>
        <p:blipFill>
          <a:blip r:embed="rId11"/>
          <a:stretch>
            <a:fillRect/>
          </a:stretch>
        </p:blipFill>
        <p:spPr>
          <a:xfrm>
            <a:off x="3556000" y="1315085"/>
            <a:ext cx="5266690" cy="3469640"/>
          </a:xfrm>
          <a:prstGeom prst="rect">
            <a:avLst/>
          </a:prstGeom>
          <a:effectLst>
            <a:outerShdw blurRad="50800" dist="38100" dir="2700000" algn="tl" rotWithShape="0">
              <a:prstClr val="black">
                <a:alpha val="40000"/>
              </a:prstClr>
            </a:outerShdw>
          </a:effectLst>
        </p:spPr>
      </p:pic>
      <p:sp>
        <p:nvSpPr>
          <p:cNvPr id="21" name="文本框 20"/>
          <p:cNvSpPr txBox="1"/>
          <p:nvPr/>
        </p:nvSpPr>
        <p:spPr>
          <a:xfrm>
            <a:off x="554990" y="920750"/>
            <a:ext cx="309880" cy="368300"/>
          </a:xfrm>
          <a:prstGeom prst="rect">
            <a:avLst/>
          </a:prstGeom>
          <a:noFill/>
        </p:spPr>
        <p:txBody>
          <a:bodyPr wrap="none" rtlCol="0">
            <a:spAutoFit/>
          </a:bodyPr>
          <a:lstStyle/>
          <a:p>
            <a:pPr algn="l"/>
            <a:endParaRPr lang="en-US" altLang="zh-CN" spc="16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a:extLst>
              <a:ext uri="{FF2B5EF4-FFF2-40B4-BE49-F238E27FC236}">
                <a16:creationId xmlns:a16="http://schemas.microsoft.com/office/drawing/2014/main" id="{A9E56A94-DC81-4F25-AA8E-6B09EF7C1ED9}"/>
              </a:ext>
            </a:extLst>
          </p:cNvPr>
          <p:cNvSpPr txBox="1"/>
          <p:nvPr/>
        </p:nvSpPr>
        <p:spPr>
          <a:xfrm>
            <a:off x="183149" y="222622"/>
            <a:ext cx="6124133" cy="523220"/>
          </a:xfrm>
          <a:prstGeom prst="rect">
            <a:avLst/>
          </a:prstGeom>
        </p:spPr>
        <p:txBody>
          <a:bodyPr wrap="square" rtlCol="0">
            <a:spAutoFit/>
          </a:bodyPr>
          <a:lstStyle/>
          <a:p>
            <a:r>
              <a:rPr lang="en-US" altLang="zh-CN" sz="2800" b="1" dirty="0">
                <a:effectLst>
                  <a:outerShdw blurRad="38100" dist="38100" dir="2700000" algn="tl">
                    <a:srgbClr val="000000">
                      <a:alpha val="43137"/>
                    </a:srgbClr>
                  </a:outerShdw>
                </a:effectLst>
                <a:latin typeface="黑体" panose="02010609060101010101" charset="-122"/>
                <a:ea typeface="黑体" panose="02010609060101010101" charset="-122"/>
              </a:rPr>
              <a:t>4.3</a:t>
            </a:r>
            <a:r>
              <a:rPr lang="zh-CN" altLang="en-US" sz="2800" b="1" dirty="0">
                <a:effectLst>
                  <a:outerShdw blurRad="38100" dist="38100" dir="2700000" algn="tl">
                    <a:srgbClr val="000000">
                      <a:alpha val="43137"/>
                    </a:srgbClr>
                  </a:outerShdw>
                </a:effectLst>
                <a:latin typeface="黑体" panose="02010609060101010101" charset="-122"/>
                <a:ea typeface="黑体" panose="02010609060101010101" charset="-122"/>
              </a:rPr>
              <a:t> 第三方接口调用示例</a:t>
            </a:r>
          </a:p>
        </p:txBody>
      </p:sp>
      <p:pic>
        <p:nvPicPr>
          <p:cNvPr id="6" name="图片 5">
            <a:extLst>
              <a:ext uri="{FF2B5EF4-FFF2-40B4-BE49-F238E27FC236}">
                <a16:creationId xmlns:a16="http://schemas.microsoft.com/office/drawing/2014/main" id="{887DAB33-6352-478C-A83B-D8DDB8469B5A}"/>
              </a:ext>
            </a:extLst>
          </p:cNvPr>
          <p:cNvPicPr>
            <a:picLocks noChangeAspect="1"/>
          </p:cNvPicPr>
          <p:nvPr/>
        </p:nvPicPr>
        <p:blipFill>
          <a:blip r:embed="rId12"/>
          <a:stretch>
            <a:fillRect/>
          </a:stretch>
        </p:blipFill>
        <p:spPr>
          <a:xfrm>
            <a:off x="2694853" y="745842"/>
            <a:ext cx="5465013" cy="3598117"/>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64" presetClass="path" presetSubtype="0" accel="50000" decel="50000" fill="hold" nodeType="withEffect">
                                  <p:stCondLst>
                                    <p:cond delay="0"/>
                                  </p:stCondLst>
                                  <p:childTnLst>
                                    <p:animMotion origin="layout" path="M -0.0657292 -0.012037 L 0.00156255 -0.0113889 " pathEditMode="relative" rAng="0" ptsTypes="">
                                      <p:cBhvr>
                                        <p:cTn id="9" dur="1000" fill="hold"/>
                                        <p:tgtEl>
                                          <p:spTgt spid="5"/>
                                        </p:tgtEl>
                                        <p:attrNameLst>
                                          <p:attrName>ppt_x</p:attrName>
                                          <p:attrName>ppt_y</p:attrName>
                                        </p:attrNameLst>
                                      </p:cBhvr>
                                      <p:rCtr x="34" y="0"/>
                                    </p:animMotion>
                                  </p:childTnLst>
                                </p:cTn>
                              </p:par>
                              <p:par>
                                <p:cTn id="10" presetID="10" presetClass="entr" presetSubtype="0" fill="hold" nodeType="withEffect">
                                  <p:stCondLst>
                                    <p:cond delay="0"/>
                                  </p:stCondLst>
                                  <p:childTnLst>
                                    <p:set>
                                      <p:cBhvr>
                                        <p:cTn id="11" dur="1000"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64" presetClass="path" presetSubtype="0" accel="50000" decel="50000" fill="hold" nodeType="withEffect">
                                  <p:stCondLst>
                                    <p:cond delay="0"/>
                                  </p:stCondLst>
                                  <p:childTnLst>
                                    <p:animMotion origin="layout" path="M 0.0784896 0.00916667 L 0.00895833 -0.0217593 " pathEditMode="relative" rAng="0" ptsTypes="">
                                      <p:cBhvr>
                                        <p:cTn id="14" dur="1000" fill="hold"/>
                                        <p:tgtEl>
                                          <p:spTgt spid="4"/>
                                        </p:tgtEl>
                                        <p:attrNameLst>
                                          <p:attrName>ppt_x</p:attrName>
                                          <p:attrName>ppt_y</p:attrName>
                                        </p:attrNameLst>
                                      </p:cBhvr>
                                      <p:rCtr x="-36" y="-31"/>
                                    </p:animMotion>
                                  </p:childTnLst>
                                </p:cTn>
                              </p:par>
                            </p:childTnLst>
                          </p:cTn>
                        </p:par>
                      </p:childTnLst>
                    </p:cTn>
                  </p:par>
                  <p:par>
                    <p:cTn id="15" fill="hold">
                      <p:stCondLst>
                        <p:cond delay="indefinite"/>
                      </p:stCondLst>
                      <p:childTnLst>
                        <p:par>
                          <p:cTn id="16" fill="hold">
                            <p:stCondLst>
                              <p:cond delay="0"/>
                            </p:stCondLst>
                            <p:childTnLst>
                              <p:par>
                                <p:cTn id="17" presetID="2" presetClass="exit" presetSubtype="9" fill="hold" nodeType="clickEffect">
                                  <p:stCondLst>
                                    <p:cond delay="0"/>
                                  </p:stCondLst>
                                  <p:childTnLst>
                                    <p:anim calcmode="lin" valueType="num">
                                      <p:cBhvr additive="base">
                                        <p:cTn id="18" dur="800"/>
                                        <p:tgtEl>
                                          <p:spTgt spid="4"/>
                                        </p:tgtEl>
                                        <p:attrNameLst>
                                          <p:attrName>ppt_x</p:attrName>
                                        </p:attrNameLst>
                                      </p:cBhvr>
                                      <p:tavLst>
                                        <p:tav tm="0">
                                          <p:val>
                                            <p:strVal val="ppt_x"/>
                                          </p:val>
                                        </p:tav>
                                        <p:tav tm="100000">
                                          <p:val>
                                            <p:strVal val="0-ppt_w/2"/>
                                          </p:val>
                                        </p:tav>
                                      </p:tavLst>
                                    </p:anim>
                                    <p:anim calcmode="lin" valueType="num">
                                      <p:cBhvr additive="base">
                                        <p:cTn id="19" dur="800"/>
                                        <p:tgtEl>
                                          <p:spTgt spid="4"/>
                                        </p:tgtEl>
                                        <p:attrNameLst>
                                          <p:attrName>ppt_y</p:attrName>
                                        </p:attrNameLst>
                                      </p:cBhvr>
                                      <p:tavLst>
                                        <p:tav tm="0">
                                          <p:val>
                                            <p:strVal val="ppt_y"/>
                                          </p:val>
                                        </p:tav>
                                        <p:tav tm="100000">
                                          <p:val>
                                            <p:strVal val="0-ppt_h/2"/>
                                          </p:val>
                                        </p:tav>
                                      </p:tavLst>
                                    </p:anim>
                                    <p:set>
                                      <p:cBhvr>
                                        <p:cTn id="20" dur="1" fill="hold">
                                          <p:stCondLst>
                                            <p:cond delay="798"/>
                                          </p:stCondLst>
                                        </p:cTn>
                                        <p:tgtEl>
                                          <p:spTgt spid="4"/>
                                        </p:tgtEl>
                                        <p:attrNameLst>
                                          <p:attrName>style.visibility</p:attrName>
                                        </p:attrNameLst>
                                      </p:cBhvr>
                                      <p:to>
                                        <p:strVal val="hidden"/>
                                      </p:to>
                                    </p:set>
                                  </p:childTnLst>
                                </p:cTn>
                              </p:par>
                              <p:par>
                                <p:cTn id="21" presetID="2" presetClass="exit" presetSubtype="3" fill="hold" nodeType="withEffect">
                                  <p:stCondLst>
                                    <p:cond delay="0"/>
                                  </p:stCondLst>
                                  <p:childTnLst>
                                    <p:anim calcmode="lin" valueType="num">
                                      <p:cBhvr additive="base">
                                        <p:cTn id="22" dur="800"/>
                                        <p:tgtEl>
                                          <p:spTgt spid="5"/>
                                        </p:tgtEl>
                                        <p:attrNameLst>
                                          <p:attrName>ppt_x</p:attrName>
                                        </p:attrNameLst>
                                      </p:cBhvr>
                                      <p:tavLst>
                                        <p:tav tm="0">
                                          <p:val>
                                            <p:strVal val="ppt_x"/>
                                          </p:val>
                                        </p:tav>
                                        <p:tav tm="100000">
                                          <p:val>
                                            <p:strVal val="1+ppt_w/2"/>
                                          </p:val>
                                        </p:tav>
                                      </p:tavLst>
                                    </p:anim>
                                    <p:anim calcmode="lin" valueType="num">
                                      <p:cBhvr additive="base">
                                        <p:cTn id="23" dur="800"/>
                                        <p:tgtEl>
                                          <p:spTgt spid="5"/>
                                        </p:tgtEl>
                                        <p:attrNameLst>
                                          <p:attrName>ppt_y</p:attrName>
                                        </p:attrNameLst>
                                      </p:cBhvr>
                                      <p:tavLst>
                                        <p:tav tm="0">
                                          <p:val>
                                            <p:strVal val="ppt_y"/>
                                          </p:val>
                                        </p:tav>
                                        <p:tav tm="100000">
                                          <p:val>
                                            <p:strVal val="0-ppt_h/2"/>
                                          </p:val>
                                        </p:tav>
                                      </p:tavLst>
                                    </p:anim>
                                    <p:set>
                                      <p:cBhvr>
                                        <p:cTn id="24" dur="1" fill="hold">
                                          <p:stCondLst>
                                            <p:cond delay="798"/>
                                          </p:stCondLst>
                                        </p:cTn>
                                        <p:tgtEl>
                                          <p:spTgt spid="5"/>
                                        </p:tgtEl>
                                        <p:attrNameLst>
                                          <p:attrName>style.visibility</p:attrName>
                                        </p:attrNameLst>
                                      </p:cBhvr>
                                      <p:to>
                                        <p:strVal val="hidden"/>
                                      </p:to>
                                    </p:set>
                                  </p:childTnLst>
                                </p:cTn>
                              </p:par>
                            </p:childTnLst>
                          </p:cTn>
                        </p:par>
                        <p:par>
                          <p:cTn id="25" fill="hold">
                            <p:stCondLst>
                              <p:cond delay="1000"/>
                            </p:stCondLst>
                            <p:childTnLst>
                              <p:par>
                                <p:cTn id="26" presetID="10" presetClass="entr" presetSubtype="0" fill="hold" nodeType="afterEffect">
                                  <p:stCondLst>
                                    <p:cond delay="0"/>
                                  </p:stCondLst>
                                  <p:childTnLst>
                                    <p:set>
                                      <p:cBhvr>
                                        <p:cTn id="27" dur="1000"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64" presetClass="path" presetSubtype="0" accel="50000" decel="50000" fill="hold" nodeType="withEffect">
                                  <p:stCondLst>
                                    <p:cond delay="0"/>
                                  </p:stCondLst>
                                  <p:childTnLst>
                                    <p:animMotion origin="layout" path="M 0.00390625 0.251388 L 0.00390625 0.00138884 " pathEditMode="relative" rAng="0" ptsTypes="">
                                      <p:cBhvr>
                                        <p:cTn id="30" dur="1000" fill="hold"/>
                                        <p:tgtEl>
                                          <p:spTgt spid="9"/>
                                        </p:tgtEl>
                                        <p:attrNameLst>
                                          <p:attrName>ppt_x</p:attrName>
                                          <p:attrName>ppt_y</p:attrName>
                                        </p:attrNameLst>
                                      </p:cBhvr>
                                      <p:rCtr x="0" y="-124"/>
                                    </p:animMotion>
                                  </p:childTnLst>
                                </p:cTn>
                              </p:par>
                            </p:childTnLst>
                          </p:cTn>
                        </p:par>
                        <p:par>
                          <p:cTn id="31" fill="hold">
                            <p:stCondLst>
                              <p:cond delay="2000"/>
                            </p:stCondLst>
                            <p:childTnLst>
                              <p:par>
                                <p:cTn id="32" presetID="6" presetClass="emph" presetSubtype="0" fill="hold" nodeType="afterEffect">
                                  <p:stCondLst>
                                    <p:cond delay="500"/>
                                  </p:stCondLst>
                                  <p:childTnLst>
                                    <p:animScale>
                                      <p:cBhvr>
                                        <p:cTn id="33" dur="1000" fill="hold"/>
                                        <p:tgtEl>
                                          <p:spTgt spid="9"/>
                                        </p:tgtEl>
                                      </p:cBhvr>
                                      <p:by x="150000" y="150000"/>
                                    </p:animScale>
                                  </p:childTnLst>
                                </p:cTn>
                              </p:par>
                            </p:childTnLst>
                          </p:cTn>
                        </p:par>
                      </p:childTnLst>
                    </p:cTn>
                  </p:par>
                  <p:par>
                    <p:cTn id="34" fill="hold">
                      <p:stCondLst>
                        <p:cond delay="indefinite"/>
                      </p:stCondLst>
                      <p:childTnLst>
                        <p:par>
                          <p:cTn id="35" fill="hold">
                            <p:stCondLst>
                              <p:cond delay="0"/>
                            </p:stCondLst>
                            <p:childTnLst>
                              <p:par>
                                <p:cTn id="36" presetID="6" presetClass="emph" presetSubtype="0" fill="hold" nodeType="clickEffect">
                                  <p:stCondLst>
                                    <p:cond delay="0"/>
                                  </p:stCondLst>
                                  <p:childTnLst>
                                    <p:animScale>
                                      <p:cBhvr>
                                        <p:cTn id="37" dur="1000" fill="hold"/>
                                        <p:tgtEl>
                                          <p:spTgt spid="9"/>
                                        </p:tgtEl>
                                      </p:cBhvr>
                                      <p:by x="65000" y="65000"/>
                                    </p:animScale>
                                  </p:childTnLst>
                                </p:cTn>
                              </p:par>
                            </p:childTnLst>
                          </p:cTn>
                        </p:par>
                        <p:par>
                          <p:cTn id="38" fill="hold">
                            <p:stCondLst>
                              <p:cond delay="1000"/>
                            </p:stCondLst>
                            <p:childTnLst>
                              <p:par>
                                <p:cTn id="39" presetID="10" presetClass="entr" presetSubtype="0" fill="hold" nodeType="afterEffect">
                                  <p:stCondLst>
                                    <p:cond delay="1000"/>
                                  </p:stCondLst>
                                  <p:childTnLst>
                                    <p:set>
                                      <p:cBhvr>
                                        <p:cTn id="40" dur="1000"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childTnLst>
                                </p:cTn>
                              </p:par>
                              <p:par>
                                <p:cTn id="42" presetID="64" presetClass="path" presetSubtype="0" accel="50000" decel="50000" fill="hold" nodeType="withEffect">
                                  <p:stCondLst>
                                    <p:cond delay="0"/>
                                  </p:stCondLst>
                                  <p:childTnLst>
                                    <p:animMotion origin="layout" path="M -0.00666667 0.115278 L -0.00708333 -0.00833333 " pathEditMode="relative" rAng="0" ptsTypes="">
                                      <p:cBhvr>
                                        <p:cTn id="43" dur="1500" fill="hold"/>
                                        <p:tgtEl>
                                          <p:spTgt spid="3"/>
                                        </p:tgtEl>
                                        <p:attrNameLst>
                                          <p:attrName>ppt_x</p:attrName>
                                          <p:attrName>ppt_y</p:attrName>
                                        </p:attrNameLst>
                                      </p:cBhvr>
                                      <p:rCtr x="0" y="-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24C6358-F1B3-4771-A2AC-DAAD73D566AF}"/>
              </a:ext>
            </a:extLst>
          </p:cNvPr>
          <p:cNvGrpSpPr/>
          <p:nvPr/>
        </p:nvGrpSpPr>
        <p:grpSpPr>
          <a:xfrm>
            <a:off x="223371" y="246883"/>
            <a:ext cx="4032430" cy="2703962"/>
            <a:chOff x="1968283" y="808132"/>
            <a:chExt cx="3119085" cy="2006486"/>
          </a:xfrm>
        </p:grpSpPr>
        <p:sp>
          <p:nvSpPr>
            <p:cNvPr id="3" name="矩形 2">
              <a:extLst>
                <a:ext uri="{FF2B5EF4-FFF2-40B4-BE49-F238E27FC236}">
                  <a16:creationId xmlns:a16="http://schemas.microsoft.com/office/drawing/2014/main" id="{3B020FA2-8EC2-4D18-9702-08225F4FE4A4}"/>
                </a:ext>
              </a:extLst>
            </p:cNvPr>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06C071-AC76-46A1-9298-688176A480D1}"/>
                </a:ext>
              </a:extLst>
            </p:cNvPr>
            <p:cNvGrpSpPr/>
            <p:nvPr/>
          </p:nvGrpSpPr>
          <p:grpSpPr>
            <a:xfrm>
              <a:off x="1968283" y="808132"/>
              <a:ext cx="1499223" cy="1348030"/>
              <a:chOff x="2525103" y="467671"/>
              <a:chExt cx="2203995" cy="1981727"/>
            </a:xfrm>
          </p:grpSpPr>
          <p:grpSp>
            <p:nvGrpSpPr>
              <p:cNvPr id="5" name="组合 4">
                <a:extLst>
                  <a:ext uri="{FF2B5EF4-FFF2-40B4-BE49-F238E27FC236}">
                    <a16:creationId xmlns:a16="http://schemas.microsoft.com/office/drawing/2014/main" id="{72CC688C-AF78-4227-AAAF-0C2BE795AAF3}"/>
                  </a:ext>
                </a:extLst>
              </p:cNvPr>
              <p:cNvGrpSpPr/>
              <p:nvPr/>
            </p:nvGrpSpPr>
            <p:grpSpPr>
              <a:xfrm>
                <a:off x="2525103" y="467671"/>
                <a:ext cx="730654" cy="730654"/>
                <a:chOff x="2544981" y="467671"/>
                <a:chExt cx="730654" cy="730654"/>
              </a:xfrm>
            </p:grpSpPr>
            <p:sp>
              <p:nvSpPr>
                <p:cNvPr id="21" name="任意多边形 22">
                  <a:extLst>
                    <a:ext uri="{FF2B5EF4-FFF2-40B4-BE49-F238E27FC236}">
                      <a16:creationId xmlns:a16="http://schemas.microsoft.com/office/drawing/2014/main" id="{63CD9EAD-CF76-4AD6-810B-E9EC3BC74856}"/>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a:extLst>
                    <a:ext uri="{FF2B5EF4-FFF2-40B4-BE49-F238E27FC236}">
                      <a16:creationId xmlns:a16="http://schemas.microsoft.com/office/drawing/2014/main" id="{D78BD7DD-51A9-406D-BF0C-EF10D07DCD0D}"/>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8E538E5-23AA-41C7-99FC-59842EF5CD76}"/>
                  </a:ext>
                </a:extLst>
              </p:cNvPr>
              <p:cNvGrpSpPr/>
              <p:nvPr/>
            </p:nvGrpSpPr>
            <p:grpSpPr>
              <a:xfrm rot="18900000">
                <a:off x="2920247" y="618994"/>
                <a:ext cx="730654" cy="730654"/>
                <a:chOff x="2544981" y="467671"/>
                <a:chExt cx="730654" cy="730654"/>
              </a:xfrm>
            </p:grpSpPr>
            <p:sp>
              <p:nvSpPr>
                <p:cNvPr id="19" name="任意多边形 20">
                  <a:extLst>
                    <a:ext uri="{FF2B5EF4-FFF2-40B4-BE49-F238E27FC236}">
                      <a16:creationId xmlns:a16="http://schemas.microsoft.com/office/drawing/2014/main" id="{EE4790A7-4D05-4CB3-BD36-39F4AC7FA681}"/>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01CEE8FD-C422-48F7-AC88-20C7CF92FE5A}"/>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AA393B4-6D6D-42C5-A473-C9912F2F46B6}"/>
                  </a:ext>
                </a:extLst>
              </p:cNvPr>
              <p:cNvGrpSpPr/>
              <p:nvPr/>
            </p:nvGrpSpPr>
            <p:grpSpPr>
              <a:xfrm rot="13500000">
                <a:off x="3457473" y="1149242"/>
                <a:ext cx="730654" cy="730654"/>
                <a:chOff x="2544981" y="467671"/>
                <a:chExt cx="730654" cy="730654"/>
              </a:xfrm>
            </p:grpSpPr>
            <p:sp>
              <p:nvSpPr>
                <p:cNvPr id="17" name="任意多边形 18">
                  <a:extLst>
                    <a:ext uri="{FF2B5EF4-FFF2-40B4-BE49-F238E27FC236}">
                      <a16:creationId xmlns:a16="http://schemas.microsoft.com/office/drawing/2014/main" id="{FD344F59-79B0-40C1-B985-D4CC1594BFD9}"/>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9">
                  <a:extLst>
                    <a:ext uri="{FF2B5EF4-FFF2-40B4-BE49-F238E27FC236}">
                      <a16:creationId xmlns:a16="http://schemas.microsoft.com/office/drawing/2014/main" id="{E8AD3B88-E274-4301-94AA-9080F36FA38F}"/>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B0088628-84AA-493E-80CF-4DBD2A9E7D5C}"/>
                  </a:ext>
                </a:extLst>
              </p:cNvPr>
              <p:cNvGrpSpPr/>
              <p:nvPr/>
            </p:nvGrpSpPr>
            <p:grpSpPr>
              <a:xfrm rot="2700000">
                <a:off x="3458171" y="1172778"/>
                <a:ext cx="730654" cy="730654"/>
                <a:chOff x="2544981" y="467671"/>
                <a:chExt cx="730654" cy="730654"/>
              </a:xfrm>
            </p:grpSpPr>
            <p:sp>
              <p:nvSpPr>
                <p:cNvPr id="15" name="任意多边形 16">
                  <a:extLst>
                    <a:ext uri="{FF2B5EF4-FFF2-40B4-BE49-F238E27FC236}">
                      <a16:creationId xmlns:a16="http://schemas.microsoft.com/office/drawing/2014/main" id="{5DE9CC8F-D554-4F39-AFA5-323F155E44AB}"/>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7">
                  <a:extLst>
                    <a:ext uri="{FF2B5EF4-FFF2-40B4-BE49-F238E27FC236}">
                      <a16:creationId xmlns:a16="http://schemas.microsoft.com/office/drawing/2014/main" id="{C43E9E7B-0C48-4E19-BB3D-FE9D43A6A92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B6CCE1-A327-467A-A319-013B954AF29B}"/>
                  </a:ext>
                </a:extLst>
              </p:cNvPr>
              <p:cNvGrpSpPr/>
              <p:nvPr/>
            </p:nvGrpSpPr>
            <p:grpSpPr>
              <a:xfrm rot="2700000">
                <a:off x="3992510" y="624829"/>
                <a:ext cx="730654" cy="730654"/>
                <a:chOff x="2544981" y="467671"/>
                <a:chExt cx="730654" cy="730654"/>
              </a:xfrm>
            </p:grpSpPr>
            <p:sp>
              <p:nvSpPr>
                <p:cNvPr id="13" name="任意多边形 14">
                  <a:extLst>
                    <a:ext uri="{FF2B5EF4-FFF2-40B4-BE49-F238E27FC236}">
                      <a16:creationId xmlns:a16="http://schemas.microsoft.com/office/drawing/2014/main" id="{69336611-C2A7-48CB-80BB-7891A0EC668A}"/>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5">
                  <a:extLst>
                    <a:ext uri="{FF2B5EF4-FFF2-40B4-BE49-F238E27FC236}">
                      <a16:creationId xmlns:a16="http://schemas.microsoft.com/office/drawing/2014/main" id="{A938E18A-2FA2-4DB8-85B6-6E3B5AE632E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1834CE9-3AEA-4AA4-A8EC-6DA755C92ACB}"/>
                  </a:ext>
                </a:extLst>
              </p:cNvPr>
              <p:cNvGrpSpPr/>
              <p:nvPr/>
            </p:nvGrpSpPr>
            <p:grpSpPr>
              <a:xfrm rot="8100000">
                <a:off x="3984389" y="1704690"/>
                <a:ext cx="744709" cy="744708"/>
                <a:chOff x="2544981" y="453616"/>
                <a:chExt cx="744709" cy="744708"/>
              </a:xfrm>
            </p:grpSpPr>
            <p:sp>
              <p:nvSpPr>
                <p:cNvPr id="11" name="任意多边形 12">
                  <a:extLst>
                    <a:ext uri="{FF2B5EF4-FFF2-40B4-BE49-F238E27FC236}">
                      <a16:creationId xmlns:a16="http://schemas.microsoft.com/office/drawing/2014/main" id="{91FE07F1-0578-46DC-A43D-97E2E2CA70E7}"/>
                    </a:ext>
                  </a:extLst>
                </p:cNvPr>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a:extLst>
                    <a:ext uri="{FF2B5EF4-FFF2-40B4-BE49-F238E27FC236}">
                      <a16:creationId xmlns:a16="http://schemas.microsoft.com/office/drawing/2014/main" id="{85FD9B2E-ED8C-45B6-8AC7-A6116B597F1E}"/>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4" name="菱形 23">
            <a:extLst>
              <a:ext uri="{FF2B5EF4-FFF2-40B4-BE49-F238E27FC236}">
                <a16:creationId xmlns:a16="http://schemas.microsoft.com/office/drawing/2014/main" id="{84DABC4F-0F84-4468-A1EE-B12FFD9F2617}"/>
              </a:ext>
            </a:extLst>
          </p:cNvPr>
          <p:cNvSpPr/>
          <p:nvPr/>
        </p:nvSpPr>
        <p:spPr>
          <a:xfrm>
            <a:off x="4196681" y="163096"/>
            <a:ext cx="807425" cy="861028"/>
          </a:xfrm>
          <a:prstGeom prst="diamond">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菱形 24">
            <a:extLst>
              <a:ext uri="{FF2B5EF4-FFF2-40B4-BE49-F238E27FC236}">
                <a16:creationId xmlns:a16="http://schemas.microsoft.com/office/drawing/2014/main" id="{B2E4F3F5-E2D4-4714-B092-E94735E8A104}"/>
              </a:ext>
            </a:extLst>
          </p:cNvPr>
          <p:cNvSpPr/>
          <p:nvPr/>
        </p:nvSpPr>
        <p:spPr>
          <a:xfrm>
            <a:off x="4183435" y="1063010"/>
            <a:ext cx="844265" cy="84493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a:extLst>
              <a:ext uri="{FF2B5EF4-FFF2-40B4-BE49-F238E27FC236}">
                <a16:creationId xmlns:a16="http://schemas.microsoft.com/office/drawing/2014/main" id="{3F0D8CAC-1616-4289-9F0A-063F5BBAB32D}"/>
              </a:ext>
            </a:extLst>
          </p:cNvPr>
          <p:cNvSpPr/>
          <p:nvPr/>
        </p:nvSpPr>
        <p:spPr>
          <a:xfrm>
            <a:off x="4195319" y="2032581"/>
            <a:ext cx="844265" cy="829945"/>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1DCFA105-0EF2-4696-8E38-336539E8EEE9}"/>
              </a:ext>
            </a:extLst>
          </p:cNvPr>
          <p:cNvSpPr txBox="1"/>
          <p:nvPr/>
        </p:nvSpPr>
        <p:spPr>
          <a:xfrm>
            <a:off x="4297244" y="138008"/>
            <a:ext cx="580293" cy="829945"/>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1</a:t>
            </a:r>
            <a:endParaRPr lang="zh-CN" altLang="en-US" sz="4800" dirty="0">
              <a:solidFill>
                <a:schemeClr val="bg1"/>
              </a:solidFill>
              <a:latin typeface="Broadway" panose="04040905080B02020502" pitchFamily="82" charset="0"/>
            </a:endParaRPr>
          </a:p>
        </p:txBody>
      </p:sp>
      <p:sp>
        <p:nvSpPr>
          <p:cNvPr id="28" name="文本框 27">
            <a:extLst>
              <a:ext uri="{FF2B5EF4-FFF2-40B4-BE49-F238E27FC236}">
                <a16:creationId xmlns:a16="http://schemas.microsoft.com/office/drawing/2014/main" id="{B99E3830-E966-4F7A-A1F6-D80AC69A430A}"/>
              </a:ext>
            </a:extLst>
          </p:cNvPr>
          <p:cNvSpPr txBox="1"/>
          <p:nvPr/>
        </p:nvSpPr>
        <p:spPr>
          <a:xfrm>
            <a:off x="4307614" y="1023239"/>
            <a:ext cx="580293" cy="829945"/>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2</a:t>
            </a:r>
            <a:endParaRPr lang="zh-CN" altLang="en-US" sz="4800" dirty="0">
              <a:solidFill>
                <a:schemeClr val="bg1"/>
              </a:solidFill>
              <a:latin typeface="Broadway" panose="04040905080B02020502" pitchFamily="82" charset="0"/>
            </a:endParaRPr>
          </a:p>
        </p:txBody>
      </p:sp>
      <p:sp>
        <p:nvSpPr>
          <p:cNvPr id="29" name="文本框 28">
            <a:extLst>
              <a:ext uri="{FF2B5EF4-FFF2-40B4-BE49-F238E27FC236}">
                <a16:creationId xmlns:a16="http://schemas.microsoft.com/office/drawing/2014/main" id="{79C8CDB2-956E-4F1A-9ACD-156CE1EA4B1C}"/>
              </a:ext>
            </a:extLst>
          </p:cNvPr>
          <p:cNvSpPr txBox="1"/>
          <p:nvPr/>
        </p:nvSpPr>
        <p:spPr>
          <a:xfrm>
            <a:off x="4327306" y="2000080"/>
            <a:ext cx="580293" cy="829945"/>
          </a:xfrm>
          <a:prstGeom prst="rect">
            <a:avLst/>
          </a:prstGeom>
          <a:noFill/>
        </p:spPr>
        <p:txBody>
          <a:bodyPr wrap="square" rtlCol="0">
            <a:spAutoFit/>
          </a:bodyPr>
          <a:lstStyle/>
          <a:p>
            <a:r>
              <a:rPr lang="en-US" altLang="zh-CN" sz="4800" dirty="0">
                <a:solidFill>
                  <a:schemeClr val="bg1"/>
                </a:solidFill>
                <a:latin typeface="Broadway" panose="04040905080B02020502" pitchFamily="82" charset="0"/>
              </a:rPr>
              <a:t>3</a:t>
            </a:r>
            <a:endParaRPr lang="zh-CN" altLang="en-US" sz="4800" dirty="0">
              <a:solidFill>
                <a:schemeClr val="bg1"/>
              </a:solidFill>
              <a:latin typeface="Broadway" panose="04040905080B02020502" pitchFamily="82" charset="0"/>
            </a:endParaRPr>
          </a:p>
        </p:txBody>
      </p:sp>
      <p:grpSp>
        <p:nvGrpSpPr>
          <p:cNvPr id="30" name="组合 29">
            <a:extLst>
              <a:ext uri="{FF2B5EF4-FFF2-40B4-BE49-F238E27FC236}">
                <a16:creationId xmlns:a16="http://schemas.microsoft.com/office/drawing/2014/main" id="{C2F89DEE-265C-457B-A242-9E9770AE544A}"/>
              </a:ext>
            </a:extLst>
          </p:cNvPr>
          <p:cNvGrpSpPr/>
          <p:nvPr/>
        </p:nvGrpSpPr>
        <p:grpSpPr>
          <a:xfrm>
            <a:off x="5911538" y="393618"/>
            <a:ext cx="4197019" cy="587817"/>
            <a:chOff x="6738730" y="1729409"/>
            <a:chExt cx="4157145" cy="846187"/>
          </a:xfrm>
        </p:grpSpPr>
        <p:sp>
          <p:nvSpPr>
            <p:cNvPr id="31" name="矩形 30">
              <a:extLst>
                <a:ext uri="{FF2B5EF4-FFF2-40B4-BE49-F238E27FC236}">
                  <a16:creationId xmlns:a16="http://schemas.microsoft.com/office/drawing/2014/main" id="{B0D8427B-7824-4D08-AE2B-F62457CEDC90}"/>
                </a:ext>
              </a:extLst>
            </p:cNvPr>
            <p:cNvSpPr/>
            <p:nvPr/>
          </p:nvSpPr>
          <p:spPr>
            <a:xfrm>
              <a:off x="6738730" y="1729409"/>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32" name="文本框 31">
              <a:extLst>
                <a:ext uri="{FF2B5EF4-FFF2-40B4-BE49-F238E27FC236}">
                  <a16:creationId xmlns:a16="http://schemas.microsoft.com/office/drawing/2014/main" id="{9FF30312-C86F-493D-9E00-1481667C0DF9}"/>
                </a:ext>
              </a:extLst>
            </p:cNvPr>
            <p:cNvSpPr txBox="1"/>
            <p:nvPr/>
          </p:nvSpPr>
          <p:spPr>
            <a:xfrm>
              <a:off x="6971624" y="1881722"/>
              <a:ext cx="3924251" cy="693874"/>
            </a:xfrm>
            <a:prstGeom prst="rect">
              <a:avLst/>
            </a:prstGeom>
            <a:noFill/>
          </p:spPr>
          <p:txBody>
            <a:bodyPr wrap="square" rtlCol="0">
              <a:noAutofit/>
            </a:bodyPr>
            <a:lstStyle/>
            <a:p>
              <a:r>
                <a:rPr lang="zh-CN" altLang="en-US" sz="2000" dirty="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rPr>
                <a:t>@</a:t>
              </a:r>
              <a:r>
                <a:rPr lang="en-US" altLang="zh-CN" sz="2000" dirty="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rPr>
                <a:t>tongji</a:t>
              </a:r>
              <a:r>
                <a:rPr lang="zh-CN" altLang="en-US" sz="2000" dirty="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rPr>
                <a:t>——项目进展</a:t>
              </a:r>
            </a:p>
          </p:txBody>
        </p:sp>
      </p:grpSp>
      <p:grpSp>
        <p:nvGrpSpPr>
          <p:cNvPr id="33" name="组合 32">
            <a:extLst>
              <a:ext uri="{FF2B5EF4-FFF2-40B4-BE49-F238E27FC236}">
                <a16:creationId xmlns:a16="http://schemas.microsoft.com/office/drawing/2014/main" id="{6BD24662-B0C2-441E-B77C-335A4872E632}"/>
              </a:ext>
            </a:extLst>
          </p:cNvPr>
          <p:cNvGrpSpPr/>
          <p:nvPr/>
        </p:nvGrpSpPr>
        <p:grpSpPr>
          <a:xfrm>
            <a:off x="5911538" y="1873035"/>
            <a:ext cx="3981333" cy="1263169"/>
            <a:chOff x="6789429" y="1711921"/>
            <a:chExt cx="3935896" cy="759343"/>
          </a:xfrm>
          <a:solidFill>
            <a:srgbClr val="6F8683"/>
          </a:solidFill>
        </p:grpSpPr>
        <p:sp>
          <p:nvSpPr>
            <p:cNvPr id="34" name="矩形 33">
              <a:extLst>
                <a:ext uri="{FF2B5EF4-FFF2-40B4-BE49-F238E27FC236}">
                  <a16:creationId xmlns:a16="http://schemas.microsoft.com/office/drawing/2014/main" id="{DAA0A1AE-53ED-4328-889C-6C858F806CAF}"/>
                </a:ext>
              </a:extLst>
            </p:cNvPr>
            <p:cNvSpPr/>
            <p:nvPr/>
          </p:nvSpPr>
          <p:spPr>
            <a:xfrm>
              <a:off x="6789429" y="1711921"/>
              <a:ext cx="3935896" cy="759343"/>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000" b="1" dirty="0">
                  <a:latin typeface="华文细黑" panose="02010600040101010101" pitchFamily="2" charset="-122"/>
                  <a:ea typeface="华文细黑" panose="02010600040101010101" pitchFamily="2" charset="-122"/>
                </a:rPr>
                <a:t>架构改进</a:t>
              </a:r>
            </a:p>
          </p:txBody>
        </p:sp>
        <p:sp>
          <p:nvSpPr>
            <p:cNvPr id="35" name="文本框 34">
              <a:extLst>
                <a:ext uri="{FF2B5EF4-FFF2-40B4-BE49-F238E27FC236}">
                  <a16:creationId xmlns:a16="http://schemas.microsoft.com/office/drawing/2014/main" id="{0F795678-6C8B-4BC1-B68B-094BAEE731EA}"/>
                </a:ext>
              </a:extLst>
            </p:cNvPr>
            <p:cNvSpPr txBox="1"/>
            <p:nvPr/>
          </p:nvSpPr>
          <p:spPr>
            <a:xfrm>
              <a:off x="6801177" y="1887726"/>
              <a:ext cx="3242858" cy="580775"/>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r>
                <a:rPr lang="en-US" altLang="zh-CN" sz="1800" b="1" dirty="0"/>
                <a:t>3.1 </a:t>
              </a:r>
              <a:r>
                <a:rPr lang="zh-CN" altLang="en-US" sz="1800" b="1" dirty="0"/>
                <a:t>部署架构的改进</a:t>
              </a:r>
              <a:endParaRPr lang="en-US" altLang="zh-CN" sz="1800" b="1" dirty="0"/>
            </a:p>
            <a:p>
              <a:r>
                <a:rPr lang="en-US" altLang="zh-CN" sz="1800" b="1" dirty="0"/>
                <a:t>3.2 </a:t>
              </a:r>
              <a:r>
                <a:rPr lang="zh-CN" altLang="en-US" sz="1800" b="1" dirty="0"/>
                <a:t>逻辑架构的改进</a:t>
              </a:r>
              <a:endParaRPr lang="en-US" altLang="zh-CN" sz="1800" b="1" dirty="0"/>
            </a:p>
            <a:p>
              <a:r>
                <a:rPr lang="en-US" altLang="zh-CN" sz="1800" b="1" dirty="0"/>
                <a:t>3.3 </a:t>
              </a:r>
              <a:r>
                <a:rPr lang="zh-CN" altLang="en-US" sz="1800" b="1" dirty="0"/>
                <a:t>开发架构</a:t>
              </a:r>
            </a:p>
          </p:txBody>
        </p:sp>
      </p:grpSp>
      <p:sp>
        <p:nvSpPr>
          <p:cNvPr id="37" name="矩形 36">
            <a:extLst>
              <a:ext uri="{FF2B5EF4-FFF2-40B4-BE49-F238E27FC236}">
                <a16:creationId xmlns:a16="http://schemas.microsoft.com/office/drawing/2014/main" id="{CDA721EB-704B-4D75-91A4-F478E477C169}"/>
              </a:ext>
            </a:extLst>
          </p:cNvPr>
          <p:cNvSpPr/>
          <p:nvPr/>
        </p:nvSpPr>
        <p:spPr>
          <a:xfrm>
            <a:off x="5911538" y="1109592"/>
            <a:ext cx="3981333" cy="667541"/>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grpSp>
        <p:nvGrpSpPr>
          <p:cNvPr id="39" name="组合 38">
            <a:extLst>
              <a:ext uri="{FF2B5EF4-FFF2-40B4-BE49-F238E27FC236}">
                <a16:creationId xmlns:a16="http://schemas.microsoft.com/office/drawing/2014/main" id="{AF1C144B-42AA-4C9C-88C5-27F505DCAF77}"/>
              </a:ext>
            </a:extLst>
          </p:cNvPr>
          <p:cNvGrpSpPr/>
          <p:nvPr/>
        </p:nvGrpSpPr>
        <p:grpSpPr>
          <a:xfrm>
            <a:off x="5911538" y="3232107"/>
            <a:ext cx="3981333" cy="1187002"/>
            <a:chOff x="6738730" y="1729409"/>
            <a:chExt cx="3935896" cy="795416"/>
          </a:xfrm>
          <a:solidFill>
            <a:srgbClr val="6F8683"/>
          </a:solidFill>
        </p:grpSpPr>
        <p:sp>
          <p:nvSpPr>
            <p:cNvPr id="40" name="矩形 39">
              <a:extLst>
                <a:ext uri="{FF2B5EF4-FFF2-40B4-BE49-F238E27FC236}">
                  <a16:creationId xmlns:a16="http://schemas.microsoft.com/office/drawing/2014/main" id="{6763207D-AA40-4E2A-B1E1-AA609567F000}"/>
                </a:ext>
              </a:extLst>
            </p:cNvPr>
            <p:cNvSpPr/>
            <p:nvPr/>
          </p:nvSpPr>
          <p:spPr>
            <a:xfrm>
              <a:off x="6738730" y="1729409"/>
              <a:ext cx="3935896" cy="795416"/>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41" name="文本框 40">
              <a:extLst>
                <a:ext uri="{FF2B5EF4-FFF2-40B4-BE49-F238E27FC236}">
                  <a16:creationId xmlns:a16="http://schemas.microsoft.com/office/drawing/2014/main" id="{22BEFC20-DF08-4565-B276-E5DED91F96F1}"/>
                </a:ext>
              </a:extLst>
            </p:cNvPr>
            <p:cNvSpPr txBox="1"/>
            <p:nvPr/>
          </p:nvSpPr>
          <p:spPr>
            <a:xfrm>
              <a:off x="6971048" y="1887937"/>
              <a:ext cx="309880" cy="460375"/>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sp>
        <p:nvSpPr>
          <p:cNvPr id="42" name="菱形 41">
            <a:extLst>
              <a:ext uri="{FF2B5EF4-FFF2-40B4-BE49-F238E27FC236}">
                <a16:creationId xmlns:a16="http://schemas.microsoft.com/office/drawing/2014/main" id="{61281FAF-24ED-4811-823F-1DD3BC7A3C5A}"/>
              </a:ext>
            </a:extLst>
          </p:cNvPr>
          <p:cNvSpPr/>
          <p:nvPr/>
        </p:nvSpPr>
        <p:spPr>
          <a:xfrm>
            <a:off x="4203573" y="3391343"/>
            <a:ext cx="855702" cy="829945"/>
          </a:xfrm>
          <a:prstGeom prst="diamond">
            <a:avLst/>
          </a:prstGeom>
          <a:solidFill>
            <a:srgbClr val="A29266">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rgbClr val="FFFFFF"/>
                </a:solidFill>
                <a:latin typeface="Broadway" panose="04040905080B02020502" pitchFamily="82" charset="0"/>
                <a:ea typeface="Britannic" charset="0"/>
              </a:rPr>
              <a:t>4</a:t>
            </a:r>
            <a:endParaRPr lang="zh-CN" altLang="en-US" sz="4000" dirty="0">
              <a:solidFill>
                <a:srgbClr val="FFFFFF"/>
              </a:solidFill>
              <a:latin typeface="Broadway" panose="04040905080B02020502" pitchFamily="82" charset="0"/>
              <a:ea typeface="Britannic" charset="0"/>
            </a:endParaRPr>
          </a:p>
        </p:txBody>
      </p:sp>
      <p:sp>
        <p:nvSpPr>
          <p:cNvPr id="43" name="文本框 42">
            <a:extLst>
              <a:ext uri="{FF2B5EF4-FFF2-40B4-BE49-F238E27FC236}">
                <a16:creationId xmlns:a16="http://schemas.microsoft.com/office/drawing/2014/main" id="{739AB462-5C14-4C7E-94B0-7D24FE5DC432}"/>
              </a:ext>
            </a:extLst>
          </p:cNvPr>
          <p:cNvSpPr txBox="1"/>
          <p:nvPr/>
        </p:nvSpPr>
        <p:spPr>
          <a:xfrm>
            <a:off x="2459724" y="594578"/>
            <a:ext cx="1916286" cy="583565"/>
          </a:xfrm>
          <a:prstGeom prst="rect">
            <a:avLst/>
          </a:prstGeom>
        </p:spPr>
        <p:txBody>
          <a:bodyPr wrap="square" rtlCol="0">
            <a:spAutoFit/>
          </a:bodyPr>
          <a:lstStyle/>
          <a:p>
            <a:r>
              <a:rPr lang="zh-CN" altLang="en-US" sz="3200" b="1" dirty="0">
                <a:effectLst>
                  <a:outerShdw blurRad="38100" dist="38100" dir="2700000" algn="tl">
                    <a:srgbClr val="000000">
                      <a:alpha val="43137"/>
                    </a:srgbClr>
                  </a:outerShdw>
                </a:effectLst>
                <a:latin typeface="黑体" panose="02010609060101010101" charset="-122"/>
                <a:ea typeface="黑体" panose="02010609060101010101" charset="-122"/>
              </a:rPr>
              <a:t>目录</a:t>
            </a:r>
          </a:p>
        </p:txBody>
      </p:sp>
      <p:sp>
        <p:nvSpPr>
          <p:cNvPr id="44" name="文本框 43">
            <a:extLst>
              <a:ext uri="{FF2B5EF4-FFF2-40B4-BE49-F238E27FC236}">
                <a16:creationId xmlns:a16="http://schemas.microsoft.com/office/drawing/2014/main" id="{0BB71290-79A4-4C5A-B06D-44508BA49416}"/>
              </a:ext>
            </a:extLst>
          </p:cNvPr>
          <p:cNvSpPr txBox="1"/>
          <p:nvPr/>
        </p:nvSpPr>
        <p:spPr>
          <a:xfrm>
            <a:off x="6142466" y="1255494"/>
            <a:ext cx="3009627" cy="400110"/>
          </a:xfrm>
          <a:prstGeom prst="rect">
            <a:avLst/>
          </a:prstGeom>
        </p:spPr>
        <p:txBody>
          <a:bodyPr wrap="square" rtlCol="0">
            <a:spAutoFit/>
          </a:bodyPr>
          <a:lstStyle/>
          <a:p>
            <a:r>
              <a:rPr lang="zh-CN" altLang="en-US" sz="2000" b="1" dirty="0">
                <a:solidFill>
                  <a:srgbClr val="FFFFFF"/>
                </a:solidFill>
                <a:effectLst>
                  <a:outerShdw blurRad="38100" dist="38100" dir="2700000" algn="tl">
                    <a:srgbClr val="000000">
                      <a:alpha val="43137"/>
                    </a:srgbClr>
                  </a:outerShdw>
                </a:effectLst>
              </a:rPr>
              <a:t>平台与框架的介绍</a:t>
            </a:r>
          </a:p>
        </p:txBody>
      </p:sp>
      <p:sp>
        <p:nvSpPr>
          <p:cNvPr id="45" name="文本框 44">
            <a:extLst>
              <a:ext uri="{FF2B5EF4-FFF2-40B4-BE49-F238E27FC236}">
                <a16:creationId xmlns:a16="http://schemas.microsoft.com/office/drawing/2014/main" id="{5386EACA-EFE9-4918-9C30-6A3CE6DD52B3}"/>
              </a:ext>
            </a:extLst>
          </p:cNvPr>
          <p:cNvSpPr txBox="1"/>
          <p:nvPr/>
        </p:nvSpPr>
        <p:spPr>
          <a:xfrm>
            <a:off x="5851440" y="3218159"/>
            <a:ext cx="3447366" cy="1429392"/>
          </a:xfrm>
          <a:prstGeom prst="rect">
            <a:avLst/>
          </a:prstGeom>
        </p:spPr>
        <p:txBody>
          <a:bodyPr wrap="square" rtlCol="0">
            <a:noAutofit/>
          </a:bodyPr>
          <a:lstStyle/>
          <a:p>
            <a:r>
              <a:rPr lang="zh-CN" altLang="en-US" sz="2000" b="1" dirty="0">
                <a:solidFill>
                  <a:srgbClr val="FFFFFF"/>
                </a:solidFill>
                <a:effectLst>
                  <a:outerShdw blurRad="38100" dist="38100" dir="2700000" algn="tl">
                    <a:srgbClr val="000000">
                      <a:alpha val="43137"/>
                    </a:srgbClr>
                  </a:outerShdw>
                </a:effectLst>
              </a:rPr>
              <a:t>子系统与接口描述</a:t>
            </a:r>
          </a:p>
          <a:p>
            <a:r>
              <a:rPr lang="zh-CN" altLang="en-US" sz="1600" b="1" dirty="0">
                <a:solidFill>
                  <a:srgbClr val="FFFFFF"/>
                </a:solidFill>
                <a:effectLst>
                  <a:outerShdw blurRad="38100" dist="38100" dir="2700000" algn="tl">
                    <a:srgbClr val="000000">
                      <a:alpha val="43137"/>
                    </a:srgbClr>
                  </a:outerShdw>
                </a:effectLst>
              </a:rPr>
              <a:t>   </a:t>
            </a:r>
            <a:r>
              <a:rPr lang="en-US" altLang="zh-CN" sz="1600" b="1" dirty="0">
                <a:solidFill>
                  <a:srgbClr val="FFFFFF"/>
                </a:solidFill>
                <a:effectLst>
                  <a:outerShdw blurRad="38100" dist="38100" dir="2700000" algn="tl">
                    <a:srgbClr val="000000">
                      <a:alpha val="43137"/>
                    </a:srgbClr>
                  </a:outerShdw>
                </a:effectLst>
              </a:rPr>
              <a:t>4.1 </a:t>
            </a:r>
            <a:r>
              <a:rPr lang="zh-CN" altLang="en-US" sz="1600" b="1" dirty="0">
                <a:solidFill>
                  <a:srgbClr val="FFFFFF"/>
                </a:solidFill>
                <a:effectLst>
                  <a:outerShdw blurRad="38100" dist="38100" dir="2700000" algn="tl">
                    <a:srgbClr val="000000">
                      <a:alpha val="43137"/>
                    </a:srgbClr>
                  </a:outerShdw>
                </a:effectLst>
              </a:rPr>
              <a:t>子系统</a:t>
            </a:r>
            <a:r>
              <a:rPr lang="en-US" altLang="zh-CN" sz="1600" b="1" dirty="0">
                <a:solidFill>
                  <a:srgbClr val="FFFFFF"/>
                </a:solidFill>
                <a:effectLst>
                  <a:outerShdw blurRad="38100" dist="38100" dir="2700000" algn="tl">
                    <a:srgbClr val="000000">
                      <a:alpha val="43137"/>
                    </a:srgbClr>
                  </a:outerShdw>
                </a:effectLst>
              </a:rPr>
              <a:t>Restful API</a:t>
            </a:r>
            <a:r>
              <a:rPr lang="zh-CN" altLang="en-US" sz="1600" b="1" dirty="0">
                <a:solidFill>
                  <a:srgbClr val="FFFFFF"/>
                </a:solidFill>
                <a:effectLst>
                  <a:outerShdw blurRad="38100" dist="38100" dir="2700000" algn="tl">
                    <a:srgbClr val="000000">
                      <a:alpha val="43137"/>
                    </a:srgbClr>
                  </a:outerShdw>
                </a:effectLst>
              </a:rPr>
              <a:t>列表</a:t>
            </a:r>
          </a:p>
          <a:p>
            <a:r>
              <a:rPr lang="en-US" altLang="zh-CN" sz="1600" b="1" dirty="0">
                <a:solidFill>
                  <a:srgbClr val="FFFFFF"/>
                </a:solidFill>
                <a:effectLst>
                  <a:outerShdw blurRad="38100" dist="38100" dir="2700000" algn="tl">
                    <a:srgbClr val="000000">
                      <a:alpha val="43137"/>
                    </a:srgbClr>
                  </a:outerShdw>
                </a:effectLst>
              </a:rPr>
              <a:t>   4.2 </a:t>
            </a:r>
            <a:r>
              <a:rPr lang="zh-CN" altLang="en-US" sz="1600" b="1" dirty="0">
                <a:solidFill>
                  <a:srgbClr val="FFFFFF"/>
                </a:solidFill>
                <a:effectLst>
                  <a:outerShdw blurRad="38100" dist="38100" dir="2700000" algn="tl">
                    <a:srgbClr val="000000">
                      <a:alpha val="43137"/>
                    </a:srgbClr>
                  </a:outerShdw>
                </a:effectLst>
              </a:rPr>
              <a:t>子系统接口规范实例</a:t>
            </a:r>
            <a:endParaRPr lang="en-US" altLang="zh-CN" sz="1600" b="1" dirty="0">
              <a:solidFill>
                <a:srgbClr val="FFFFFF"/>
              </a:solidFill>
              <a:effectLst>
                <a:outerShdw blurRad="38100" dist="38100" dir="2700000" algn="tl">
                  <a:srgbClr val="000000">
                    <a:alpha val="43137"/>
                  </a:srgbClr>
                </a:outerShdw>
              </a:effectLst>
            </a:endParaRPr>
          </a:p>
          <a:p>
            <a:r>
              <a:rPr lang="en-US" altLang="zh-CN" sz="1600" b="1" dirty="0">
                <a:solidFill>
                  <a:srgbClr val="FFFFFF"/>
                </a:solidFill>
                <a:effectLst>
                  <a:outerShdw blurRad="38100" dist="38100" dir="2700000" algn="tl">
                    <a:srgbClr val="000000">
                      <a:alpha val="43137"/>
                    </a:srgbClr>
                  </a:outerShdw>
                </a:effectLst>
              </a:rPr>
              <a:t>   4.3 </a:t>
            </a:r>
            <a:r>
              <a:rPr lang="zh-CN" altLang="en-US" sz="1600" b="1" dirty="0">
                <a:solidFill>
                  <a:srgbClr val="FFFFFF"/>
                </a:solidFill>
                <a:effectLst>
                  <a:outerShdw blurRad="38100" dist="38100" dir="2700000" algn="tl">
                    <a:srgbClr val="000000">
                      <a:alpha val="43137"/>
                    </a:srgbClr>
                  </a:outerShdw>
                </a:effectLst>
              </a:rPr>
              <a:t>第三方系统接口调用示例</a:t>
            </a:r>
            <a:endParaRPr lang="en-US" altLang="zh-CN" sz="1600" b="1" dirty="0">
              <a:solidFill>
                <a:srgbClr val="FFFFFF"/>
              </a:solidFill>
              <a:effectLst>
                <a:outerShdw blurRad="38100" dist="38100" dir="2700000" algn="tl">
                  <a:srgbClr val="000000">
                    <a:alpha val="43137"/>
                  </a:srgbClr>
                </a:outerShdw>
              </a:effectLst>
            </a:endParaRPr>
          </a:p>
          <a:p>
            <a:r>
              <a:rPr lang="en-US" altLang="zh-CN" sz="1600" dirty="0">
                <a:solidFill>
                  <a:srgbClr val="FFFFFF"/>
                </a:solidFill>
                <a:effectLst>
                  <a:outerShdw blurRad="38100" dist="38100" dir="2700000" algn="tl">
                    <a:srgbClr val="000000">
                      <a:alpha val="43137"/>
                    </a:srgbClr>
                  </a:outerShdw>
                </a:effectLst>
              </a:rPr>
              <a:t>  </a:t>
            </a:r>
          </a:p>
          <a:p>
            <a:endParaRPr lang="zh-CN" altLang="en-US" dirty="0">
              <a:solidFill>
                <a:srgbClr val="FFFFFF"/>
              </a:solidFill>
            </a:endParaRPr>
          </a:p>
        </p:txBody>
      </p:sp>
      <p:sp>
        <p:nvSpPr>
          <p:cNvPr id="46" name="菱形 45">
            <a:extLst>
              <a:ext uri="{FF2B5EF4-FFF2-40B4-BE49-F238E27FC236}">
                <a16:creationId xmlns:a16="http://schemas.microsoft.com/office/drawing/2014/main" id="{F584BAFA-0534-487F-BCE9-D7CCD4965885}"/>
              </a:ext>
            </a:extLst>
          </p:cNvPr>
          <p:cNvSpPr/>
          <p:nvPr/>
        </p:nvSpPr>
        <p:spPr>
          <a:xfrm>
            <a:off x="4215010" y="4336463"/>
            <a:ext cx="846584" cy="829945"/>
          </a:xfrm>
          <a:prstGeom prst="diamond">
            <a:avLst/>
          </a:prstGeom>
          <a:solidFill>
            <a:srgbClr val="AFABAB">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4000" dirty="0">
                <a:solidFill>
                  <a:srgbClr val="FFFFFF"/>
                </a:solidFill>
                <a:latin typeface="Broadway" panose="04040905080B02020502" pitchFamily="82" charset="0"/>
                <a:ea typeface="Britannic" charset="0"/>
              </a:rPr>
              <a:t>5</a:t>
            </a:r>
            <a:endParaRPr lang="zh-CN" altLang="en-US" sz="4000" dirty="0">
              <a:solidFill>
                <a:srgbClr val="FFFFFF"/>
              </a:solidFill>
              <a:latin typeface="Broadway" panose="04040905080B02020502" pitchFamily="82" charset="0"/>
              <a:ea typeface="Britannic" charset="0"/>
            </a:endParaRPr>
          </a:p>
        </p:txBody>
      </p:sp>
      <p:sp>
        <p:nvSpPr>
          <p:cNvPr id="47" name="矩形 46">
            <a:extLst>
              <a:ext uri="{FF2B5EF4-FFF2-40B4-BE49-F238E27FC236}">
                <a16:creationId xmlns:a16="http://schemas.microsoft.com/office/drawing/2014/main" id="{F3955EAB-E1E0-4270-8D28-41CD7F2D8EDE}"/>
              </a:ext>
            </a:extLst>
          </p:cNvPr>
          <p:cNvSpPr/>
          <p:nvPr/>
        </p:nvSpPr>
        <p:spPr>
          <a:xfrm>
            <a:off x="5897152" y="4523490"/>
            <a:ext cx="3985405" cy="642918"/>
          </a:xfrm>
          <a:prstGeom prst="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solidFill>
              <a:highlight>
                <a:srgbClr val="FFFF00"/>
              </a:highlight>
              <a:latin typeface="华文细黑" panose="02010600040101010101" pitchFamily="2" charset="-122"/>
              <a:ea typeface="华文细黑" panose="02010600040101010101" pitchFamily="2" charset="-122"/>
            </a:endParaRPr>
          </a:p>
        </p:txBody>
      </p:sp>
      <p:pic>
        <p:nvPicPr>
          <p:cNvPr id="49" name="图片 48" descr="upload_391079812">
            <a:extLst>
              <a:ext uri="{FF2B5EF4-FFF2-40B4-BE49-F238E27FC236}">
                <a16:creationId xmlns:a16="http://schemas.microsoft.com/office/drawing/2014/main" id="{DB61A9D0-BB82-4964-A934-F727F62ECFBF}"/>
              </a:ext>
            </a:extLst>
          </p:cNvPr>
          <p:cNvPicPr>
            <a:picLocks noChangeAspect="1"/>
          </p:cNvPicPr>
          <p:nvPr/>
        </p:nvPicPr>
        <p:blipFill>
          <a:blip r:embed="rId3"/>
          <a:stretch>
            <a:fillRect/>
          </a:stretch>
        </p:blipFill>
        <p:spPr>
          <a:xfrm>
            <a:off x="52904" y="6025279"/>
            <a:ext cx="2856795" cy="728894"/>
          </a:xfrm>
          <a:prstGeom prst="rect">
            <a:avLst/>
          </a:prstGeom>
        </p:spPr>
      </p:pic>
      <p:sp>
        <p:nvSpPr>
          <p:cNvPr id="50" name="文本框 49">
            <a:extLst>
              <a:ext uri="{FF2B5EF4-FFF2-40B4-BE49-F238E27FC236}">
                <a16:creationId xmlns:a16="http://schemas.microsoft.com/office/drawing/2014/main" id="{C789AFFD-D851-428B-A4E4-76D83AD348F2}"/>
              </a:ext>
            </a:extLst>
          </p:cNvPr>
          <p:cNvSpPr txBox="1"/>
          <p:nvPr/>
        </p:nvSpPr>
        <p:spPr>
          <a:xfrm>
            <a:off x="725825" y="2459539"/>
            <a:ext cx="2988628" cy="2031325"/>
          </a:xfrm>
          <a:prstGeom prst="rect">
            <a:avLst/>
          </a:prstGeom>
          <a:noFill/>
        </p:spPr>
        <p:txBody>
          <a:bodyPr wrap="squar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51" name="文本框 50">
            <a:extLst>
              <a:ext uri="{FF2B5EF4-FFF2-40B4-BE49-F238E27FC236}">
                <a16:creationId xmlns:a16="http://schemas.microsoft.com/office/drawing/2014/main" id="{B3F14467-B416-466E-A398-7521BA47F69E}"/>
              </a:ext>
            </a:extLst>
          </p:cNvPr>
          <p:cNvSpPr txBox="1"/>
          <p:nvPr/>
        </p:nvSpPr>
        <p:spPr>
          <a:xfrm>
            <a:off x="5897152" y="4624199"/>
            <a:ext cx="2758328" cy="400110"/>
          </a:xfrm>
          <a:prstGeom prst="rect">
            <a:avLst/>
          </a:prstGeom>
          <a:noFill/>
        </p:spPr>
        <p:txBody>
          <a:bodyPr wrap="square" rtlCol="0">
            <a:spAutoFit/>
          </a:bodyPr>
          <a:lstStyle>
            <a:defPPr>
              <a:defRPr lang="zh-CN"/>
            </a:defPPr>
            <a:lvl1pPr>
              <a:defRPr>
                <a:solidFill>
                  <a:schemeClr val="bg1"/>
                </a:solidFill>
              </a:defRPr>
            </a:lvl1pPr>
          </a:lstStyle>
          <a:p>
            <a:r>
              <a:rPr lang="zh-CN" altLang="en-US" sz="2000" b="1" dirty="0">
                <a:effectLst>
                  <a:outerShdw blurRad="38100" dist="38100" dir="2700000" algn="tl">
                    <a:srgbClr val="000000">
                      <a:alpha val="43137"/>
                    </a:srgbClr>
                  </a:outerShdw>
                </a:effectLst>
                <a:latin typeface="Broadway" panose="04040905080B02020502" pitchFamily="82" charset="0"/>
              </a:rPr>
              <a:t>设计</a:t>
            </a:r>
            <a:r>
              <a:rPr lang="zh-CN" altLang="en-US" sz="2000" b="1" dirty="0">
                <a:solidFill>
                  <a:srgbClr val="FFFFFF"/>
                </a:solidFill>
                <a:effectLst>
                  <a:outerShdw blurRad="38100" dist="38100" dir="2700000" algn="tl">
                    <a:srgbClr val="000000">
                      <a:alpha val="43137"/>
                    </a:srgbClr>
                  </a:outerShdw>
                </a:effectLst>
                <a:latin typeface="Broadway" panose="04040905080B02020502" pitchFamily="82" charset="0"/>
              </a:rPr>
              <a:t>机制</a:t>
            </a:r>
            <a:r>
              <a:rPr lang="zh-CN" altLang="en-US" sz="2000" b="1" dirty="0">
                <a:effectLst>
                  <a:outerShdw blurRad="38100" dist="38100" dir="2700000" algn="tl">
                    <a:srgbClr val="000000">
                      <a:alpha val="43137"/>
                    </a:srgbClr>
                  </a:outerShdw>
                </a:effectLst>
                <a:latin typeface="Broadway" panose="04040905080B02020502" pitchFamily="82" charset="0"/>
              </a:rPr>
              <a:t>与设计模式</a:t>
            </a:r>
          </a:p>
        </p:txBody>
      </p:sp>
      <p:sp>
        <p:nvSpPr>
          <p:cNvPr id="52" name="矩形 51">
            <a:extLst>
              <a:ext uri="{FF2B5EF4-FFF2-40B4-BE49-F238E27FC236}">
                <a16:creationId xmlns:a16="http://schemas.microsoft.com/office/drawing/2014/main" id="{0F5CFFB1-1F86-442A-8B25-67422C6973D6}"/>
              </a:ext>
            </a:extLst>
          </p:cNvPr>
          <p:cNvSpPr/>
          <p:nvPr/>
        </p:nvSpPr>
        <p:spPr>
          <a:xfrm>
            <a:off x="5897152" y="5244588"/>
            <a:ext cx="3981333" cy="715835"/>
          </a:xfrm>
          <a:prstGeom prst="rect">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pitchFamily="2" charset="-122"/>
              <a:ea typeface="华文细黑" panose="02010600040101010101" pitchFamily="2" charset="-122"/>
            </a:endParaRPr>
          </a:p>
        </p:txBody>
      </p:sp>
      <p:sp>
        <p:nvSpPr>
          <p:cNvPr id="54" name="菱形 53">
            <a:extLst>
              <a:ext uri="{FF2B5EF4-FFF2-40B4-BE49-F238E27FC236}">
                <a16:creationId xmlns:a16="http://schemas.microsoft.com/office/drawing/2014/main" id="{027910F6-8189-4481-ABC3-59284E60FAAC}"/>
              </a:ext>
            </a:extLst>
          </p:cNvPr>
          <p:cNvSpPr/>
          <p:nvPr/>
        </p:nvSpPr>
        <p:spPr>
          <a:xfrm>
            <a:off x="4215010" y="5245541"/>
            <a:ext cx="844265" cy="84493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150D20C9-32FD-4FB1-B354-5EA8DB75CDCE}"/>
              </a:ext>
            </a:extLst>
          </p:cNvPr>
          <p:cNvSpPr txBox="1"/>
          <p:nvPr/>
        </p:nvSpPr>
        <p:spPr>
          <a:xfrm>
            <a:off x="4346997" y="5261658"/>
            <a:ext cx="580293" cy="769441"/>
          </a:xfrm>
          <a:prstGeom prst="rect">
            <a:avLst/>
          </a:prstGeom>
          <a:noFill/>
        </p:spPr>
        <p:txBody>
          <a:bodyPr wrap="square" rtlCol="0">
            <a:spAutoFit/>
          </a:bodyPr>
          <a:lstStyle/>
          <a:p>
            <a:r>
              <a:rPr lang="en-US" altLang="zh-CN" sz="4400" dirty="0">
                <a:solidFill>
                  <a:schemeClr val="bg1"/>
                </a:solidFill>
                <a:latin typeface="Broadway" panose="04040905080B02020502" pitchFamily="82" charset="0"/>
              </a:rPr>
              <a:t>6</a:t>
            </a:r>
            <a:endParaRPr lang="zh-CN" altLang="en-US" sz="4400" dirty="0">
              <a:solidFill>
                <a:schemeClr val="bg1"/>
              </a:solidFill>
              <a:latin typeface="Broadway" panose="04040905080B02020502" pitchFamily="82" charset="0"/>
            </a:endParaRPr>
          </a:p>
        </p:txBody>
      </p:sp>
      <p:sp>
        <p:nvSpPr>
          <p:cNvPr id="56" name="文本框 55">
            <a:extLst>
              <a:ext uri="{FF2B5EF4-FFF2-40B4-BE49-F238E27FC236}">
                <a16:creationId xmlns:a16="http://schemas.microsoft.com/office/drawing/2014/main" id="{6022F496-76EF-4419-806E-42AD8AFD0D78}"/>
              </a:ext>
            </a:extLst>
          </p:cNvPr>
          <p:cNvSpPr txBox="1"/>
          <p:nvPr/>
        </p:nvSpPr>
        <p:spPr>
          <a:xfrm>
            <a:off x="5897152" y="5246268"/>
            <a:ext cx="3089315" cy="400110"/>
          </a:xfrm>
          <a:prstGeom prst="rect">
            <a:avLst/>
          </a:prstGeom>
          <a:noFill/>
        </p:spPr>
        <p:txBody>
          <a:bodyPr wrap="square" rtlCol="0">
            <a:spAutoFit/>
          </a:bodyPr>
          <a:lstStyle>
            <a:defPPr>
              <a:defRPr lang="zh-CN"/>
            </a:defPPr>
            <a:lvl1pPr>
              <a:defRPr>
                <a:solidFill>
                  <a:schemeClr val="bg1"/>
                </a:solidFill>
              </a:defRPr>
            </a:lvl1pPr>
          </a:lstStyle>
          <a:p>
            <a:r>
              <a:rPr lang="zh-CN" altLang="en-US" sz="2000" b="1" dirty="0">
                <a:effectLst>
                  <a:outerShdw blurRad="38100" dist="38100" dir="2700000" algn="tl">
                    <a:srgbClr val="000000">
                      <a:alpha val="43137"/>
                    </a:srgbClr>
                  </a:outerShdw>
                </a:effectLst>
                <a:latin typeface="Broadway" panose="04040905080B02020502" pitchFamily="82" charset="0"/>
              </a:rPr>
              <a:t>基于设计机制的用例实现</a:t>
            </a:r>
          </a:p>
        </p:txBody>
      </p:sp>
      <p:sp>
        <p:nvSpPr>
          <p:cNvPr id="57" name="文本框 56">
            <a:extLst>
              <a:ext uri="{FF2B5EF4-FFF2-40B4-BE49-F238E27FC236}">
                <a16:creationId xmlns:a16="http://schemas.microsoft.com/office/drawing/2014/main" id="{513AB651-7DAA-4DD5-94C2-8A54008DF501}"/>
              </a:ext>
            </a:extLst>
          </p:cNvPr>
          <p:cNvSpPr txBox="1"/>
          <p:nvPr/>
        </p:nvSpPr>
        <p:spPr>
          <a:xfrm>
            <a:off x="5923422" y="5517281"/>
            <a:ext cx="3527479" cy="400110"/>
          </a:xfrm>
          <a:prstGeom prst="rect">
            <a:avLst/>
          </a:prstGeom>
          <a:noFill/>
        </p:spPr>
        <p:txBody>
          <a:bodyPr wrap="square" rtlCol="0">
            <a:spAutoFit/>
          </a:bodyPr>
          <a:lstStyle>
            <a:defPPr>
              <a:defRPr lang="zh-CN"/>
            </a:defPPr>
            <a:lvl1pPr>
              <a:defRPr>
                <a:solidFill>
                  <a:schemeClr val="bg1"/>
                </a:solidFill>
              </a:defRPr>
            </a:lvl1pPr>
          </a:lstStyle>
          <a:p>
            <a:r>
              <a:rPr lang="en-US" altLang="zh-CN" sz="2000" b="1" dirty="0">
                <a:effectLst>
                  <a:outerShdw blurRad="38100" dist="38100" dir="2700000" algn="tl">
                    <a:srgbClr val="000000">
                      <a:alpha val="43137"/>
                    </a:srgbClr>
                  </a:outerShdw>
                </a:effectLst>
                <a:latin typeface="Broadway" panose="04040905080B02020502" pitchFamily="82" charset="0"/>
              </a:rPr>
              <a:t>Spring security </a:t>
            </a:r>
            <a:r>
              <a:rPr lang="zh-CN" altLang="en-US" sz="2000" b="1" dirty="0">
                <a:effectLst>
                  <a:outerShdw blurRad="38100" dist="38100" dir="2700000" algn="tl">
                    <a:srgbClr val="000000">
                      <a:alpha val="43137"/>
                    </a:srgbClr>
                  </a:outerShdw>
                </a:effectLst>
                <a:latin typeface="Broadway" panose="04040905080B02020502" pitchFamily="82" charset="0"/>
              </a:rPr>
              <a:t>原型实现</a:t>
            </a:r>
          </a:p>
        </p:txBody>
      </p:sp>
      <p:sp>
        <p:nvSpPr>
          <p:cNvPr id="58" name="菱形 57">
            <a:extLst>
              <a:ext uri="{FF2B5EF4-FFF2-40B4-BE49-F238E27FC236}">
                <a16:creationId xmlns:a16="http://schemas.microsoft.com/office/drawing/2014/main" id="{1B98469C-5D47-4B01-8A1C-77DD652A5790}"/>
              </a:ext>
            </a:extLst>
          </p:cNvPr>
          <p:cNvSpPr/>
          <p:nvPr/>
        </p:nvSpPr>
        <p:spPr>
          <a:xfrm>
            <a:off x="4216170" y="6138517"/>
            <a:ext cx="843106" cy="719483"/>
          </a:xfrm>
          <a:prstGeom prst="diamond">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37C049A8-B0D6-4AEF-AEEB-659E3C85275E}"/>
              </a:ext>
            </a:extLst>
          </p:cNvPr>
          <p:cNvSpPr txBox="1"/>
          <p:nvPr/>
        </p:nvSpPr>
        <p:spPr>
          <a:xfrm>
            <a:off x="4376010" y="6104000"/>
            <a:ext cx="580293" cy="769441"/>
          </a:xfrm>
          <a:prstGeom prst="rect">
            <a:avLst/>
          </a:prstGeom>
          <a:noFill/>
        </p:spPr>
        <p:txBody>
          <a:bodyPr wrap="square" rtlCol="0">
            <a:spAutoFit/>
          </a:bodyPr>
          <a:lstStyle/>
          <a:p>
            <a:r>
              <a:rPr lang="en-US" altLang="zh-CN" sz="4400" dirty="0">
                <a:solidFill>
                  <a:schemeClr val="bg1"/>
                </a:solidFill>
                <a:latin typeface="Broadway" panose="04040905080B02020502" pitchFamily="82" charset="0"/>
              </a:rPr>
              <a:t>7</a:t>
            </a:r>
            <a:endParaRPr lang="zh-CN" altLang="en-US" sz="4400" dirty="0">
              <a:solidFill>
                <a:schemeClr val="bg1"/>
              </a:solidFill>
              <a:latin typeface="Broadway" panose="04040905080B02020502" pitchFamily="82" charset="0"/>
            </a:endParaRPr>
          </a:p>
        </p:txBody>
      </p:sp>
      <p:sp>
        <p:nvSpPr>
          <p:cNvPr id="61" name="矩形 60">
            <a:extLst>
              <a:ext uri="{FF2B5EF4-FFF2-40B4-BE49-F238E27FC236}">
                <a16:creationId xmlns:a16="http://schemas.microsoft.com/office/drawing/2014/main" id="{1E741404-58D9-4398-9D9C-94BEA684379B}"/>
              </a:ext>
            </a:extLst>
          </p:cNvPr>
          <p:cNvSpPr/>
          <p:nvPr/>
        </p:nvSpPr>
        <p:spPr>
          <a:xfrm>
            <a:off x="5890833" y="6131585"/>
            <a:ext cx="3981333" cy="642918"/>
          </a:xfrm>
          <a:prstGeom prst="rect">
            <a:avLst/>
          </a:prstGeom>
          <a:solidFill>
            <a:srgbClr val="6F868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2000" b="1" dirty="0">
                <a:latin typeface="华文细黑" panose="02010600040101010101" pitchFamily="2" charset="-122"/>
                <a:ea typeface="华文细黑" panose="02010600040101010101" pitchFamily="2" charset="-122"/>
              </a:rPr>
              <a:t>架构风格与设计决策</a:t>
            </a:r>
          </a:p>
        </p:txBody>
      </p:sp>
    </p:spTree>
    <p:extLst>
      <p:ext uri="{BB962C8B-B14F-4D97-AF65-F5344CB8AC3E}">
        <p14:creationId xmlns:p14="http://schemas.microsoft.com/office/powerpoint/2010/main" val="1261534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id="{D002F811-DAC4-4376-8BF2-4E824F7A86B1}"/>
              </a:ext>
            </a:extLst>
          </p:cNvPr>
          <p:cNvSpPr/>
          <p:nvPr/>
        </p:nvSpPr>
        <p:spPr>
          <a:xfrm>
            <a:off x="4154438" y="1969789"/>
            <a:ext cx="3883124" cy="3154004"/>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6">
            <a:extLst>
              <a:ext uri="{FF2B5EF4-FFF2-40B4-BE49-F238E27FC236}">
                <a16:creationId xmlns:a16="http://schemas.microsoft.com/office/drawing/2014/main" id="{D953C986-1320-468E-86B9-952007239F29}"/>
              </a:ext>
            </a:extLst>
          </p:cNvPr>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9644F56-723E-4875-8D6C-EB1FCA0F324F}"/>
              </a:ext>
            </a:extLst>
          </p:cNvPr>
          <p:cNvSpPr txBox="1"/>
          <p:nvPr/>
        </p:nvSpPr>
        <p:spPr>
          <a:xfrm>
            <a:off x="5753071" y="2438795"/>
            <a:ext cx="731290" cy="1107996"/>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5</a:t>
            </a:r>
          </a:p>
        </p:txBody>
      </p:sp>
      <p:cxnSp>
        <p:nvCxnSpPr>
          <p:cNvPr id="5" name="直接连接符 4">
            <a:extLst>
              <a:ext uri="{FF2B5EF4-FFF2-40B4-BE49-F238E27FC236}">
                <a16:creationId xmlns:a16="http://schemas.microsoft.com/office/drawing/2014/main" id="{811CFD8F-220C-4D1F-8536-4C556CB7AC42}"/>
              </a:ext>
            </a:extLst>
          </p:cNvPr>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B451937-B94F-4228-AD80-165682A313A9}"/>
              </a:ext>
            </a:extLst>
          </p:cNvPr>
          <p:cNvSpPr txBox="1"/>
          <p:nvPr/>
        </p:nvSpPr>
        <p:spPr>
          <a:xfrm>
            <a:off x="4625693" y="3662954"/>
            <a:ext cx="3010184" cy="461665"/>
          </a:xfrm>
          <a:prstGeom prst="rect">
            <a:avLst/>
          </a:prstGeom>
          <a:noFill/>
        </p:spPr>
        <p:txBody>
          <a:bodyPr wrap="non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设计机制与设计模式</a:t>
            </a:r>
          </a:p>
        </p:txBody>
      </p:sp>
      <p:sp>
        <p:nvSpPr>
          <p:cNvPr id="7" name="任意多边形 8">
            <a:extLst>
              <a:ext uri="{FF2B5EF4-FFF2-40B4-BE49-F238E27FC236}">
                <a16:creationId xmlns:a16="http://schemas.microsoft.com/office/drawing/2014/main" id="{D98B96C5-8494-4D68-9E15-062DB1D381F3}"/>
              </a:ext>
            </a:extLst>
          </p:cNvPr>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921970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5.1</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latin typeface="黑体" panose="02010609060101010101" charset="-122"/>
                  <a:ea typeface="黑体" panose="02010609060101010101" charset="-122"/>
                </a:rPr>
                <a:t>设计机制</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数据持久化机制</a:t>
              </a: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pic>
        <p:nvPicPr>
          <p:cNvPr id="5" name="图片 4">
            <a:extLst>
              <a:ext uri="{FF2B5EF4-FFF2-40B4-BE49-F238E27FC236}">
                <a16:creationId xmlns:a16="http://schemas.microsoft.com/office/drawing/2014/main" id="{DD8E2D06-1FBB-4D95-9666-37E91ADC9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 y="1635190"/>
            <a:ext cx="5460787" cy="4674434"/>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3BD50DB5-EC64-4FD3-9AF5-877AAC45C066}"/>
              </a:ext>
            </a:extLst>
          </p:cNvPr>
          <p:cNvSpPr txBox="1"/>
          <p:nvPr/>
        </p:nvSpPr>
        <p:spPr>
          <a:xfrm>
            <a:off x="10005276" y="784496"/>
            <a:ext cx="4815467" cy="1955215"/>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RDBMS</a:t>
            </a:r>
          </a:p>
          <a:p>
            <a:pPr marL="457200" indent="-457200">
              <a:lnSpc>
                <a:spcPct val="150000"/>
              </a:lnSpc>
              <a:buFont typeface="Wingdings" panose="05000000000000000000" pitchFamily="2" charset="2"/>
              <a:buChar char="l"/>
            </a:pPr>
            <a:r>
              <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ORM</a:t>
            </a:r>
          </a:p>
          <a:p>
            <a:pPr marL="457200" indent="-457200">
              <a:lnSpc>
                <a:spcPct val="150000"/>
              </a:lnSpc>
              <a:buFont typeface="Wingdings" panose="05000000000000000000" pitchFamily="2" charset="2"/>
              <a:buChar char="l"/>
            </a:pPr>
            <a:r>
              <a:rPr lang="en-US" altLang="zh-CN" sz="28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MyBatis</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38D2F7E9-BCBF-47E6-AE04-7C3DACBEF6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921" y="691890"/>
            <a:ext cx="6487023" cy="5525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268812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5.1</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latin typeface="黑体" panose="02010609060101010101" charset="-122"/>
                  <a:ea typeface="黑体" panose="02010609060101010101" charset="-122"/>
                </a:rPr>
                <a:t>设计机制</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分布式</a:t>
              </a: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pic>
        <p:nvPicPr>
          <p:cNvPr id="1026" name="Picture 2">
            <a:extLst>
              <a:ext uri="{FF2B5EF4-FFF2-40B4-BE49-F238E27FC236}">
                <a16:creationId xmlns:a16="http://schemas.microsoft.com/office/drawing/2014/main" id="{4EEDD19E-40EA-42EE-BB7E-1AA1F75E5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6" y="1906596"/>
            <a:ext cx="8060054" cy="3663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23682027-757F-4A40-9F48-F97CDB1E8D75}"/>
              </a:ext>
            </a:extLst>
          </p:cNvPr>
          <p:cNvSpPr txBox="1"/>
          <p:nvPr/>
        </p:nvSpPr>
        <p:spPr>
          <a:xfrm>
            <a:off x="8730987" y="2820393"/>
            <a:ext cx="4815467" cy="1955215"/>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解耦合</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l"/>
            </a:pPr>
            <a:r>
              <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Restful API</a:t>
            </a:r>
          </a:p>
          <a:p>
            <a:pPr marL="457200" indent="-457200">
              <a:lnSpc>
                <a:spcPct val="150000"/>
              </a:lnSpc>
              <a:buFont typeface="Wingdings" panose="05000000000000000000" pitchFamily="2" charset="2"/>
              <a:buChar char="l"/>
            </a:pPr>
            <a:r>
              <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boot</a:t>
            </a:r>
            <a:endPar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0603328-B89C-49B9-8DCF-88C369543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9520" y="248285"/>
            <a:ext cx="1219200" cy="1219200"/>
          </a:xfrm>
          <a:prstGeom prst="rect">
            <a:avLst/>
          </a:prstGeom>
        </p:spPr>
      </p:pic>
      <p:pic>
        <p:nvPicPr>
          <p:cNvPr id="6" name="图片 5">
            <a:extLst>
              <a:ext uri="{FF2B5EF4-FFF2-40B4-BE49-F238E27FC236}">
                <a16:creationId xmlns:a16="http://schemas.microsoft.com/office/drawing/2014/main" id="{91157B44-9B32-4246-A8DF-4C166416D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4859" y="315139"/>
            <a:ext cx="1219200" cy="1219200"/>
          </a:xfrm>
          <a:prstGeom prst="rect">
            <a:avLst/>
          </a:prstGeom>
        </p:spPr>
      </p:pic>
      <p:pic>
        <p:nvPicPr>
          <p:cNvPr id="8" name="图片 7">
            <a:extLst>
              <a:ext uri="{FF2B5EF4-FFF2-40B4-BE49-F238E27FC236}">
                <a16:creationId xmlns:a16="http://schemas.microsoft.com/office/drawing/2014/main" id="{DF7D5D45-6E4B-4941-A519-B9B82843BB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0198" y="248285"/>
            <a:ext cx="1219200" cy="1219200"/>
          </a:xfrm>
          <a:prstGeom prst="rect">
            <a:avLst/>
          </a:prstGeom>
        </p:spPr>
      </p:pic>
    </p:spTree>
    <p:extLst>
      <p:ext uri="{BB962C8B-B14F-4D97-AF65-F5344CB8AC3E}">
        <p14:creationId xmlns:p14="http://schemas.microsoft.com/office/powerpoint/2010/main" val="18590012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5.2</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latin typeface="黑体" panose="02010609060101010101" charset="-122"/>
                  <a:ea typeface="黑体" panose="02010609060101010101" charset="-122"/>
                </a:rPr>
                <a:t>设计模式</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策略模式</a:t>
              </a: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grpSp>
        <p:nvGrpSpPr>
          <p:cNvPr id="10" name="组合 9">
            <a:extLst>
              <a:ext uri="{FF2B5EF4-FFF2-40B4-BE49-F238E27FC236}">
                <a16:creationId xmlns:a16="http://schemas.microsoft.com/office/drawing/2014/main" id="{DA73B3DA-F2F0-474D-84D1-3A401865538E}"/>
              </a:ext>
            </a:extLst>
          </p:cNvPr>
          <p:cNvGrpSpPr/>
          <p:nvPr/>
        </p:nvGrpSpPr>
        <p:grpSpPr>
          <a:xfrm>
            <a:off x="1798612" y="1268544"/>
            <a:ext cx="2627722" cy="1524297"/>
            <a:chOff x="4973533" y="861479"/>
            <a:chExt cx="2176462" cy="1395127"/>
          </a:xfrm>
        </p:grpSpPr>
        <p:pic>
          <p:nvPicPr>
            <p:cNvPr id="11" name="图片 10">
              <a:extLst>
                <a:ext uri="{FF2B5EF4-FFF2-40B4-BE49-F238E27FC236}">
                  <a16:creationId xmlns:a16="http://schemas.microsoft.com/office/drawing/2014/main" id="{5D6B0A25-A67E-4860-83E7-5FEA3CA51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12" name="文本框 11">
              <a:extLst>
                <a:ext uri="{FF2B5EF4-FFF2-40B4-BE49-F238E27FC236}">
                  <a16:creationId xmlns:a16="http://schemas.microsoft.com/office/drawing/2014/main" id="{0030286C-A15D-41E0-84EA-B3716D5BE49F}"/>
                </a:ext>
              </a:extLst>
            </p:cNvPr>
            <p:cNvSpPr txBox="1"/>
            <p:nvPr/>
          </p:nvSpPr>
          <p:spPr>
            <a:xfrm>
              <a:off x="4973533" y="1824509"/>
              <a:ext cx="2176462" cy="432097"/>
            </a:xfrm>
            <a:prstGeom prst="rect">
              <a:avLst/>
            </a:prstGeom>
            <a:noFill/>
          </p:spPr>
          <p:txBody>
            <a:bodyPr wrap="square" rtlCol="0">
              <a:spAutoFit/>
            </a:bodyPr>
            <a:lstStyle/>
            <a:p>
              <a:r>
                <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策略模式</a:t>
              </a:r>
              <a:endPar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 name="文本框 3">
            <a:extLst>
              <a:ext uri="{FF2B5EF4-FFF2-40B4-BE49-F238E27FC236}">
                <a16:creationId xmlns:a16="http://schemas.microsoft.com/office/drawing/2014/main" id="{F8916318-768B-4588-B7DC-87A8F0D72378}"/>
              </a:ext>
            </a:extLst>
          </p:cNvPr>
          <p:cNvSpPr txBox="1"/>
          <p:nvPr/>
        </p:nvSpPr>
        <p:spPr>
          <a:xfrm>
            <a:off x="197400" y="4093845"/>
            <a:ext cx="4815467" cy="1815882"/>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功能：构造不同的对象，以便对支付的算法进行管理。</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优点：可以在不修改原代码的情况下，灵活增加新算法。</a:t>
            </a:r>
          </a:p>
        </p:txBody>
      </p:sp>
      <p:pic>
        <p:nvPicPr>
          <p:cNvPr id="3" name="图片 2">
            <a:extLst>
              <a:ext uri="{FF2B5EF4-FFF2-40B4-BE49-F238E27FC236}">
                <a16:creationId xmlns:a16="http://schemas.microsoft.com/office/drawing/2014/main" id="{BFFA0CDA-A2E9-488A-B75E-D66F35FA1E22}"/>
              </a:ext>
            </a:extLst>
          </p:cNvPr>
          <p:cNvPicPr>
            <a:picLocks noChangeAspect="1"/>
          </p:cNvPicPr>
          <p:nvPr/>
        </p:nvPicPr>
        <p:blipFill>
          <a:blip r:embed="rId4"/>
          <a:stretch>
            <a:fillRect/>
          </a:stretch>
        </p:blipFill>
        <p:spPr>
          <a:xfrm>
            <a:off x="5012867" y="0"/>
            <a:ext cx="6771119" cy="68580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5.2</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latin typeface="黑体" panose="02010609060101010101" charset="-122"/>
                  <a:ea typeface="黑体" panose="02010609060101010101" charset="-122"/>
                </a:rPr>
                <a:t>设计模式</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策略模式</a:t>
              </a: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grpSp>
        <p:nvGrpSpPr>
          <p:cNvPr id="10" name="组合 9">
            <a:extLst>
              <a:ext uri="{FF2B5EF4-FFF2-40B4-BE49-F238E27FC236}">
                <a16:creationId xmlns:a16="http://schemas.microsoft.com/office/drawing/2014/main" id="{DA73B3DA-F2F0-474D-84D1-3A401865538E}"/>
              </a:ext>
            </a:extLst>
          </p:cNvPr>
          <p:cNvGrpSpPr/>
          <p:nvPr/>
        </p:nvGrpSpPr>
        <p:grpSpPr>
          <a:xfrm>
            <a:off x="1798612" y="1268544"/>
            <a:ext cx="2627722" cy="1524297"/>
            <a:chOff x="4973533" y="861479"/>
            <a:chExt cx="2176462" cy="1395127"/>
          </a:xfrm>
        </p:grpSpPr>
        <p:pic>
          <p:nvPicPr>
            <p:cNvPr id="11" name="图片 10">
              <a:extLst>
                <a:ext uri="{FF2B5EF4-FFF2-40B4-BE49-F238E27FC236}">
                  <a16:creationId xmlns:a16="http://schemas.microsoft.com/office/drawing/2014/main" id="{5D6B0A25-A67E-4860-83E7-5FEA3CA51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12" name="文本框 11">
              <a:extLst>
                <a:ext uri="{FF2B5EF4-FFF2-40B4-BE49-F238E27FC236}">
                  <a16:creationId xmlns:a16="http://schemas.microsoft.com/office/drawing/2014/main" id="{0030286C-A15D-41E0-84EA-B3716D5BE49F}"/>
                </a:ext>
              </a:extLst>
            </p:cNvPr>
            <p:cNvSpPr txBox="1"/>
            <p:nvPr/>
          </p:nvSpPr>
          <p:spPr>
            <a:xfrm>
              <a:off x="4973533" y="1824509"/>
              <a:ext cx="2176462" cy="432097"/>
            </a:xfrm>
            <a:prstGeom prst="rect">
              <a:avLst/>
            </a:prstGeom>
            <a:noFill/>
          </p:spPr>
          <p:txBody>
            <a:bodyPr wrap="square" rtlCol="0">
              <a:spAutoFit/>
            </a:bodyPr>
            <a:lstStyle/>
            <a:p>
              <a:r>
                <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策略模式</a:t>
              </a:r>
              <a:endPar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4" name="文本框 3">
            <a:extLst>
              <a:ext uri="{FF2B5EF4-FFF2-40B4-BE49-F238E27FC236}">
                <a16:creationId xmlns:a16="http://schemas.microsoft.com/office/drawing/2014/main" id="{F8916318-768B-4588-B7DC-87A8F0D72378}"/>
              </a:ext>
            </a:extLst>
          </p:cNvPr>
          <p:cNvSpPr txBox="1"/>
          <p:nvPr/>
        </p:nvSpPr>
        <p:spPr>
          <a:xfrm>
            <a:off x="197400" y="4093845"/>
            <a:ext cx="4815467" cy="1815882"/>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功能：构造不同的对象，以便对支付的算法进行管理。</a:t>
            </a:r>
            <a:endParaRPr lang="en-US" altLang="zh-CN"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优点：可以在不修改原代码的情况下，灵活增加新算法。</a:t>
            </a:r>
          </a:p>
        </p:txBody>
      </p:sp>
      <p:pic>
        <p:nvPicPr>
          <p:cNvPr id="3" name="图片 2">
            <a:extLst>
              <a:ext uri="{FF2B5EF4-FFF2-40B4-BE49-F238E27FC236}">
                <a16:creationId xmlns:a16="http://schemas.microsoft.com/office/drawing/2014/main" id="{BFFA0CDA-A2E9-488A-B75E-D66F35FA1E22}"/>
              </a:ext>
            </a:extLst>
          </p:cNvPr>
          <p:cNvPicPr>
            <a:picLocks noChangeAspect="1"/>
          </p:cNvPicPr>
          <p:nvPr/>
        </p:nvPicPr>
        <p:blipFill rotWithShape="1">
          <a:blip r:embed="rId4"/>
          <a:srcRect l="51432" b="79225"/>
          <a:stretch/>
        </p:blipFill>
        <p:spPr>
          <a:xfrm>
            <a:off x="5415516" y="1460021"/>
            <a:ext cx="6716635" cy="2909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0184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5.2</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latin typeface="黑体" panose="02010609060101010101" charset="-122"/>
                  <a:ea typeface="黑体" panose="02010609060101010101" charset="-122"/>
                </a:rPr>
                <a:t>设计模式</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保护代理模式</a:t>
              </a: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sp>
        <p:nvSpPr>
          <p:cNvPr id="4" name="文本框 3">
            <a:extLst>
              <a:ext uri="{FF2B5EF4-FFF2-40B4-BE49-F238E27FC236}">
                <a16:creationId xmlns:a16="http://schemas.microsoft.com/office/drawing/2014/main" id="{F8916318-768B-4588-B7DC-87A8F0D72378}"/>
              </a:ext>
            </a:extLst>
          </p:cNvPr>
          <p:cNvSpPr txBox="1"/>
          <p:nvPr/>
        </p:nvSpPr>
        <p:spPr>
          <a:xfrm>
            <a:off x="197400" y="4093845"/>
            <a:ext cx="4815467" cy="1815882"/>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功能：确保只有订单的创建人才可以修改订单中的数据。</a:t>
            </a: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优点：控制的用户权限，保护数据的安全。</a:t>
            </a:r>
          </a:p>
        </p:txBody>
      </p:sp>
      <p:pic>
        <p:nvPicPr>
          <p:cNvPr id="3" name="图片 2">
            <a:extLst>
              <a:ext uri="{FF2B5EF4-FFF2-40B4-BE49-F238E27FC236}">
                <a16:creationId xmlns:a16="http://schemas.microsoft.com/office/drawing/2014/main" id="{BFFA0CDA-A2E9-488A-B75E-D66F35FA1E22}"/>
              </a:ext>
            </a:extLst>
          </p:cNvPr>
          <p:cNvPicPr>
            <a:picLocks noChangeAspect="1"/>
          </p:cNvPicPr>
          <p:nvPr/>
        </p:nvPicPr>
        <p:blipFill rotWithShape="1">
          <a:blip r:embed="rId3"/>
          <a:srcRect l="12272" r="49033" b="79225"/>
          <a:stretch/>
        </p:blipFill>
        <p:spPr>
          <a:xfrm>
            <a:off x="5247409" y="1315694"/>
            <a:ext cx="6597162" cy="3587430"/>
          </a:xfrm>
          <a:prstGeom prst="rect">
            <a:avLst/>
          </a:prstGeom>
          <a:ln>
            <a:noFill/>
          </a:ln>
          <a:effectLst>
            <a:outerShdw blurRad="292100" dist="139700" dir="2700000" algn="tl" rotWithShape="0">
              <a:srgbClr val="333333">
                <a:alpha val="65000"/>
              </a:srgbClr>
            </a:outerShdw>
          </a:effectLst>
        </p:spPr>
      </p:pic>
      <p:grpSp>
        <p:nvGrpSpPr>
          <p:cNvPr id="16" name="组合 15">
            <a:extLst>
              <a:ext uri="{FF2B5EF4-FFF2-40B4-BE49-F238E27FC236}">
                <a16:creationId xmlns:a16="http://schemas.microsoft.com/office/drawing/2014/main" id="{D2A188EF-E062-4982-8C6D-A7ED72EE6217}"/>
              </a:ext>
            </a:extLst>
          </p:cNvPr>
          <p:cNvGrpSpPr/>
          <p:nvPr/>
        </p:nvGrpSpPr>
        <p:grpSpPr>
          <a:xfrm>
            <a:off x="1798612" y="1268544"/>
            <a:ext cx="2627722" cy="1636969"/>
            <a:chOff x="4973533" y="861479"/>
            <a:chExt cx="2176462" cy="1498251"/>
          </a:xfrm>
        </p:grpSpPr>
        <p:pic>
          <p:nvPicPr>
            <p:cNvPr id="17" name="图片 16">
              <a:extLst>
                <a:ext uri="{FF2B5EF4-FFF2-40B4-BE49-F238E27FC236}">
                  <a16:creationId xmlns:a16="http://schemas.microsoft.com/office/drawing/2014/main" id="{77581616-2237-49A4-BA3F-55D4CFE2C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18" name="文本框 17">
              <a:extLst>
                <a:ext uri="{FF2B5EF4-FFF2-40B4-BE49-F238E27FC236}">
                  <a16:creationId xmlns:a16="http://schemas.microsoft.com/office/drawing/2014/main" id="{E042BF0B-C102-4982-94EB-3205BED9B81B}"/>
                </a:ext>
              </a:extLst>
            </p:cNvPr>
            <p:cNvSpPr txBox="1"/>
            <p:nvPr/>
          </p:nvSpPr>
          <p:spPr>
            <a:xfrm>
              <a:off x="4973533" y="1824509"/>
              <a:ext cx="2176462" cy="535221"/>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保护代理模式</a:t>
              </a:r>
            </a:p>
          </p:txBody>
        </p:sp>
      </p:grpSp>
    </p:spTree>
    <p:extLst>
      <p:ext uri="{BB962C8B-B14F-4D97-AF65-F5344CB8AC3E}">
        <p14:creationId xmlns:p14="http://schemas.microsoft.com/office/powerpoint/2010/main" val="3316316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5.2</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dirty="0">
                  <a:latin typeface="黑体" panose="02010609060101010101" charset="-122"/>
                  <a:ea typeface="黑体" panose="02010609060101010101" charset="-122"/>
                </a:rPr>
                <a:t>设计模式</a:t>
              </a:r>
              <a:r>
                <a:rPr lang="en-US" altLang="zh-CN" dirty="0">
                  <a:latin typeface="黑体" panose="02010609060101010101" charset="-122"/>
                  <a:ea typeface="黑体" panose="02010609060101010101" charset="-122"/>
                </a:rPr>
                <a:t>——</a:t>
              </a:r>
              <a:r>
                <a:rPr lang="zh-CN" altLang="en-US" dirty="0">
                  <a:latin typeface="黑体" panose="02010609060101010101" charset="-122"/>
                  <a:ea typeface="黑体" panose="02010609060101010101" charset="-122"/>
                </a:rPr>
                <a:t>桥模式</a:t>
              </a: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sp>
        <p:nvSpPr>
          <p:cNvPr id="4" name="文本框 3">
            <a:extLst>
              <a:ext uri="{FF2B5EF4-FFF2-40B4-BE49-F238E27FC236}">
                <a16:creationId xmlns:a16="http://schemas.microsoft.com/office/drawing/2014/main" id="{F8916318-768B-4588-B7DC-87A8F0D72378}"/>
              </a:ext>
            </a:extLst>
          </p:cNvPr>
          <p:cNvSpPr txBox="1"/>
          <p:nvPr/>
        </p:nvSpPr>
        <p:spPr>
          <a:xfrm>
            <a:off x="197400" y="4093845"/>
            <a:ext cx="4815467" cy="2246769"/>
          </a:xfrm>
          <a:prstGeom prst="rect">
            <a:avLst/>
          </a:prstGeom>
          <a:noFill/>
        </p:spPr>
        <p:txBody>
          <a:bodyPr wrap="square" rtlCol="0">
            <a:spAutoFit/>
          </a:bodyPr>
          <a:lstStyle/>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功能：提高订单管理类的可拓展性。</a:t>
            </a:r>
          </a:p>
          <a:p>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优点：将引起类变化的因素分离，使得需要编写的新类的数目大大减小。</a:t>
            </a:r>
          </a:p>
        </p:txBody>
      </p:sp>
      <p:pic>
        <p:nvPicPr>
          <p:cNvPr id="3" name="图片 2">
            <a:extLst>
              <a:ext uri="{FF2B5EF4-FFF2-40B4-BE49-F238E27FC236}">
                <a16:creationId xmlns:a16="http://schemas.microsoft.com/office/drawing/2014/main" id="{BFFA0CDA-A2E9-488A-B75E-D66F35FA1E22}"/>
              </a:ext>
            </a:extLst>
          </p:cNvPr>
          <p:cNvPicPr>
            <a:picLocks noChangeAspect="1"/>
          </p:cNvPicPr>
          <p:nvPr/>
        </p:nvPicPr>
        <p:blipFill rotWithShape="1">
          <a:blip r:embed="rId3"/>
          <a:srcRect l="18440" t="273" r="6582" b="78952"/>
          <a:stretch/>
        </p:blipFill>
        <p:spPr>
          <a:xfrm>
            <a:off x="1962198" y="858289"/>
            <a:ext cx="9372855" cy="2630453"/>
          </a:xfrm>
          <a:prstGeom prst="rect">
            <a:avLst/>
          </a:prstGeom>
          <a:ln>
            <a:noFill/>
          </a:ln>
          <a:effectLst>
            <a:outerShdw blurRad="292100" dist="139700" dir="2700000" algn="tl" rotWithShape="0">
              <a:srgbClr val="333333">
                <a:alpha val="65000"/>
              </a:srgbClr>
            </a:outerShdw>
          </a:effectLst>
        </p:spPr>
      </p:pic>
      <p:grpSp>
        <p:nvGrpSpPr>
          <p:cNvPr id="16" name="组合 15">
            <a:extLst>
              <a:ext uri="{FF2B5EF4-FFF2-40B4-BE49-F238E27FC236}">
                <a16:creationId xmlns:a16="http://schemas.microsoft.com/office/drawing/2014/main" id="{D2A188EF-E062-4982-8C6D-A7ED72EE6217}"/>
              </a:ext>
            </a:extLst>
          </p:cNvPr>
          <p:cNvGrpSpPr/>
          <p:nvPr/>
        </p:nvGrpSpPr>
        <p:grpSpPr>
          <a:xfrm>
            <a:off x="8707331" y="4093845"/>
            <a:ext cx="2627722" cy="1636969"/>
            <a:chOff x="4973533" y="861479"/>
            <a:chExt cx="2176462" cy="1498251"/>
          </a:xfrm>
        </p:grpSpPr>
        <p:pic>
          <p:nvPicPr>
            <p:cNvPr id="17" name="图片 16">
              <a:extLst>
                <a:ext uri="{FF2B5EF4-FFF2-40B4-BE49-F238E27FC236}">
                  <a16:creationId xmlns:a16="http://schemas.microsoft.com/office/drawing/2014/main" id="{77581616-2237-49A4-BA3F-55D4CFE2C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18" name="文本框 17">
              <a:extLst>
                <a:ext uri="{FF2B5EF4-FFF2-40B4-BE49-F238E27FC236}">
                  <a16:creationId xmlns:a16="http://schemas.microsoft.com/office/drawing/2014/main" id="{E042BF0B-C102-4982-94EB-3205BED9B81B}"/>
                </a:ext>
              </a:extLst>
            </p:cNvPr>
            <p:cNvSpPr txBox="1"/>
            <p:nvPr/>
          </p:nvSpPr>
          <p:spPr>
            <a:xfrm>
              <a:off x="4973533" y="1824509"/>
              <a:ext cx="2176462" cy="535221"/>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桥模式</a:t>
              </a:r>
            </a:p>
          </p:txBody>
        </p:sp>
      </p:grpSp>
    </p:spTree>
    <p:extLst>
      <p:ext uri="{BB962C8B-B14F-4D97-AF65-F5344CB8AC3E}">
        <p14:creationId xmlns:p14="http://schemas.microsoft.com/office/powerpoint/2010/main" val="73089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id="{D002F811-DAC4-4376-8BF2-4E824F7A86B1}"/>
              </a:ext>
            </a:extLst>
          </p:cNvPr>
          <p:cNvSpPr/>
          <p:nvPr/>
        </p:nvSpPr>
        <p:spPr>
          <a:xfrm>
            <a:off x="3702501" y="2095841"/>
            <a:ext cx="4856558" cy="3134226"/>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6">
            <a:extLst>
              <a:ext uri="{FF2B5EF4-FFF2-40B4-BE49-F238E27FC236}">
                <a16:creationId xmlns:a16="http://schemas.microsoft.com/office/drawing/2014/main" id="{D953C986-1320-468E-86B9-952007239F29}"/>
              </a:ext>
            </a:extLst>
          </p:cNvPr>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9644F56-723E-4875-8D6C-EB1FCA0F324F}"/>
              </a:ext>
            </a:extLst>
          </p:cNvPr>
          <p:cNvSpPr txBox="1"/>
          <p:nvPr/>
        </p:nvSpPr>
        <p:spPr>
          <a:xfrm>
            <a:off x="5357748" y="2486670"/>
            <a:ext cx="1546064" cy="1107996"/>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6.1</a:t>
            </a:r>
          </a:p>
        </p:txBody>
      </p:sp>
      <p:cxnSp>
        <p:nvCxnSpPr>
          <p:cNvPr id="5" name="直接连接符 4">
            <a:extLst>
              <a:ext uri="{FF2B5EF4-FFF2-40B4-BE49-F238E27FC236}">
                <a16:creationId xmlns:a16="http://schemas.microsoft.com/office/drawing/2014/main" id="{811CFD8F-220C-4D1F-8536-4C556CB7AC42}"/>
              </a:ext>
            </a:extLst>
          </p:cNvPr>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B451937-B94F-4228-AD80-165682A313A9}"/>
              </a:ext>
            </a:extLst>
          </p:cNvPr>
          <p:cNvSpPr txBox="1"/>
          <p:nvPr/>
        </p:nvSpPr>
        <p:spPr>
          <a:xfrm>
            <a:off x="4345687" y="3662954"/>
            <a:ext cx="3570208" cy="461665"/>
          </a:xfrm>
          <a:prstGeom prst="rect">
            <a:avLst/>
          </a:prstGeom>
          <a:noFill/>
        </p:spPr>
        <p:txBody>
          <a:bodyPr wrap="non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基于设计机制的用例实现</a:t>
            </a:r>
          </a:p>
        </p:txBody>
      </p:sp>
      <p:sp>
        <p:nvSpPr>
          <p:cNvPr id="7" name="任意多边形 8">
            <a:extLst>
              <a:ext uri="{FF2B5EF4-FFF2-40B4-BE49-F238E27FC236}">
                <a16:creationId xmlns:a16="http://schemas.microsoft.com/office/drawing/2014/main" id="{D98B96C5-8494-4D68-9E15-062DB1D381F3}"/>
              </a:ext>
            </a:extLst>
          </p:cNvPr>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297389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6.1</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黑体" panose="02010609060101010101" charset="-122"/>
                  <a:ea typeface="黑体" panose="02010609060101010101" charset="-122"/>
                </a:rPr>
                <a:t>Place an Order</a:t>
              </a:r>
              <a:endParaRPr lang="zh-CN" altLang="en-US" dirty="0">
                <a:latin typeface="黑体" panose="02010609060101010101" charset="-122"/>
                <a:ea typeface="黑体" panose="02010609060101010101" charset="-122"/>
              </a:endParaRP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pic>
        <p:nvPicPr>
          <p:cNvPr id="3" name="图片 2">
            <a:extLst>
              <a:ext uri="{FF2B5EF4-FFF2-40B4-BE49-F238E27FC236}">
                <a16:creationId xmlns:a16="http://schemas.microsoft.com/office/drawing/2014/main" id="{B9C6EC49-3146-4644-ACEF-BF8456A6EAB0}"/>
              </a:ext>
            </a:extLst>
          </p:cNvPr>
          <p:cNvPicPr>
            <a:picLocks noChangeAspect="1"/>
          </p:cNvPicPr>
          <p:nvPr/>
        </p:nvPicPr>
        <p:blipFill>
          <a:blip r:embed="rId3"/>
          <a:stretch>
            <a:fillRect/>
          </a:stretch>
        </p:blipFill>
        <p:spPr>
          <a:xfrm>
            <a:off x="8977127" y="248285"/>
            <a:ext cx="2844910" cy="2337233"/>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2D648535-7AAA-4F30-8AED-9DFFA0296A5A}"/>
              </a:ext>
            </a:extLst>
          </p:cNvPr>
          <p:cNvPicPr>
            <a:picLocks noChangeAspect="1"/>
          </p:cNvPicPr>
          <p:nvPr/>
        </p:nvPicPr>
        <p:blipFill>
          <a:blip r:embed="rId4"/>
          <a:stretch>
            <a:fillRect/>
          </a:stretch>
        </p:blipFill>
        <p:spPr>
          <a:xfrm>
            <a:off x="149534" y="1297873"/>
            <a:ext cx="8116896" cy="4881107"/>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65CF92D9-CB66-4B20-A08E-C0E4EBC2158E}"/>
              </a:ext>
            </a:extLst>
          </p:cNvPr>
          <p:cNvPicPr>
            <a:picLocks noChangeAspect="1"/>
          </p:cNvPicPr>
          <p:nvPr/>
        </p:nvPicPr>
        <p:blipFill>
          <a:blip r:embed="rId5"/>
          <a:stretch>
            <a:fillRect/>
          </a:stretch>
        </p:blipFill>
        <p:spPr>
          <a:xfrm>
            <a:off x="8804225" y="4093845"/>
            <a:ext cx="3190715" cy="22625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73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6.1</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黑体" panose="02010609060101010101" charset="-122"/>
                  <a:ea typeface="黑体" panose="02010609060101010101" charset="-122"/>
                </a:rPr>
                <a:t>Place an Order</a:t>
              </a:r>
              <a:endParaRPr lang="zh-CN" altLang="en-US" dirty="0">
                <a:latin typeface="黑体" panose="02010609060101010101" charset="-122"/>
                <a:ea typeface="黑体" panose="02010609060101010101" charset="-122"/>
              </a:endParaRP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pic>
        <p:nvPicPr>
          <p:cNvPr id="13" name="图片 12">
            <a:extLst>
              <a:ext uri="{FF2B5EF4-FFF2-40B4-BE49-F238E27FC236}">
                <a16:creationId xmlns:a16="http://schemas.microsoft.com/office/drawing/2014/main" id="{08718BEF-3322-467D-BA06-92A192310773}"/>
              </a:ext>
            </a:extLst>
          </p:cNvPr>
          <p:cNvPicPr>
            <a:picLocks noChangeAspect="1"/>
          </p:cNvPicPr>
          <p:nvPr/>
        </p:nvPicPr>
        <p:blipFill>
          <a:blip r:embed="rId3"/>
          <a:stretch>
            <a:fillRect/>
          </a:stretch>
        </p:blipFill>
        <p:spPr>
          <a:xfrm>
            <a:off x="236278" y="964021"/>
            <a:ext cx="6693606" cy="5499124"/>
          </a:xfrm>
          <a:prstGeom prst="rect">
            <a:avLst/>
          </a:prstGeom>
          <a:ln>
            <a:noFill/>
          </a:ln>
          <a:effectLst>
            <a:outerShdw blurRad="292100" dist="139700" dir="2700000" algn="tl" rotWithShape="0">
              <a:srgbClr val="333333">
                <a:alpha val="65000"/>
              </a:srgbClr>
            </a:outerShdw>
          </a:effectLst>
        </p:spPr>
      </p:pic>
      <p:pic>
        <p:nvPicPr>
          <p:cNvPr id="3" name="图片 2">
            <a:extLst>
              <a:ext uri="{FF2B5EF4-FFF2-40B4-BE49-F238E27FC236}">
                <a16:creationId xmlns:a16="http://schemas.microsoft.com/office/drawing/2014/main" id="{BE74DC72-B1A3-4028-BD3B-37477E407423}"/>
              </a:ext>
            </a:extLst>
          </p:cNvPr>
          <p:cNvPicPr>
            <a:picLocks noChangeAspect="1"/>
          </p:cNvPicPr>
          <p:nvPr/>
        </p:nvPicPr>
        <p:blipFill>
          <a:blip r:embed="rId4"/>
          <a:stretch>
            <a:fillRect/>
          </a:stretch>
        </p:blipFill>
        <p:spPr>
          <a:xfrm>
            <a:off x="8608190" y="516390"/>
            <a:ext cx="3347532" cy="2013043"/>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8D22AF24-7001-4A6A-9533-96BB2E54FD6D}"/>
              </a:ext>
            </a:extLst>
          </p:cNvPr>
          <p:cNvPicPr>
            <a:picLocks noChangeAspect="1"/>
          </p:cNvPicPr>
          <p:nvPr/>
        </p:nvPicPr>
        <p:blipFill>
          <a:blip r:embed="rId5"/>
          <a:stretch>
            <a:fillRect/>
          </a:stretch>
        </p:blipFill>
        <p:spPr>
          <a:xfrm>
            <a:off x="8804225" y="4093845"/>
            <a:ext cx="3190715" cy="22625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1841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24C6358-F1B3-4771-A2AC-DAAD73D566AF}"/>
              </a:ext>
            </a:extLst>
          </p:cNvPr>
          <p:cNvGrpSpPr/>
          <p:nvPr/>
        </p:nvGrpSpPr>
        <p:grpSpPr>
          <a:xfrm>
            <a:off x="223371" y="246883"/>
            <a:ext cx="1860072" cy="1332535"/>
            <a:chOff x="1968283" y="808132"/>
            <a:chExt cx="3119085" cy="2006486"/>
          </a:xfrm>
        </p:grpSpPr>
        <p:sp>
          <p:nvSpPr>
            <p:cNvPr id="3" name="矩形 2">
              <a:extLst>
                <a:ext uri="{FF2B5EF4-FFF2-40B4-BE49-F238E27FC236}">
                  <a16:creationId xmlns:a16="http://schemas.microsoft.com/office/drawing/2014/main" id="{3B020FA2-8EC2-4D18-9702-08225F4FE4A4}"/>
                </a:ext>
              </a:extLst>
            </p:cNvPr>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06C071-AC76-46A1-9298-688176A480D1}"/>
                </a:ext>
              </a:extLst>
            </p:cNvPr>
            <p:cNvGrpSpPr/>
            <p:nvPr/>
          </p:nvGrpSpPr>
          <p:grpSpPr>
            <a:xfrm>
              <a:off x="1968283" y="808132"/>
              <a:ext cx="1499223" cy="1348030"/>
              <a:chOff x="2525103" y="467671"/>
              <a:chExt cx="2203995" cy="1981727"/>
            </a:xfrm>
          </p:grpSpPr>
          <p:grpSp>
            <p:nvGrpSpPr>
              <p:cNvPr id="5" name="组合 4">
                <a:extLst>
                  <a:ext uri="{FF2B5EF4-FFF2-40B4-BE49-F238E27FC236}">
                    <a16:creationId xmlns:a16="http://schemas.microsoft.com/office/drawing/2014/main" id="{72CC688C-AF78-4227-AAAF-0C2BE795AAF3}"/>
                  </a:ext>
                </a:extLst>
              </p:cNvPr>
              <p:cNvGrpSpPr/>
              <p:nvPr/>
            </p:nvGrpSpPr>
            <p:grpSpPr>
              <a:xfrm>
                <a:off x="2525103" y="467671"/>
                <a:ext cx="730654" cy="730654"/>
                <a:chOff x="2544981" y="467671"/>
                <a:chExt cx="730654" cy="730654"/>
              </a:xfrm>
            </p:grpSpPr>
            <p:sp>
              <p:nvSpPr>
                <p:cNvPr id="21" name="任意多边形 22">
                  <a:extLst>
                    <a:ext uri="{FF2B5EF4-FFF2-40B4-BE49-F238E27FC236}">
                      <a16:creationId xmlns:a16="http://schemas.microsoft.com/office/drawing/2014/main" id="{63CD9EAD-CF76-4AD6-810B-E9EC3BC74856}"/>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a:extLst>
                    <a:ext uri="{FF2B5EF4-FFF2-40B4-BE49-F238E27FC236}">
                      <a16:creationId xmlns:a16="http://schemas.microsoft.com/office/drawing/2014/main" id="{D78BD7DD-51A9-406D-BF0C-EF10D07DCD0D}"/>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8E538E5-23AA-41C7-99FC-59842EF5CD76}"/>
                  </a:ext>
                </a:extLst>
              </p:cNvPr>
              <p:cNvGrpSpPr/>
              <p:nvPr/>
            </p:nvGrpSpPr>
            <p:grpSpPr>
              <a:xfrm rot="18900000">
                <a:off x="2920247" y="618994"/>
                <a:ext cx="730654" cy="730654"/>
                <a:chOff x="2544981" y="467671"/>
                <a:chExt cx="730654" cy="730654"/>
              </a:xfrm>
            </p:grpSpPr>
            <p:sp>
              <p:nvSpPr>
                <p:cNvPr id="19" name="任意多边形 20">
                  <a:extLst>
                    <a:ext uri="{FF2B5EF4-FFF2-40B4-BE49-F238E27FC236}">
                      <a16:creationId xmlns:a16="http://schemas.microsoft.com/office/drawing/2014/main" id="{EE4790A7-4D05-4CB3-BD36-39F4AC7FA681}"/>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01CEE8FD-C422-48F7-AC88-20C7CF92FE5A}"/>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AA393B4-6D6D-42C5-A473-C9912F2F46B6}"/>
                  </a:ext>
                </a:extLst>
              </p:cNvPr>
              <p:cNvGrpSpPr/>
              <p:nvPr/>
            </p:nvGrpSpPr>
            <p:grpSpPr>
              <a:xfrm rot="13500000">
                <a:off x="3457473" y="1149242"/>
                <a:ext cx="730654" cy="730654"/>
                <a:chOff x="2544981" y="467671"/>
                <a:chExt cx="730654" cy="730654"/>
              </a:xfrm>
            </p:grpSpPr>
            <p:sp>
              <p:nvSpPr>
                <p:cNvPr id="17" name="任意多边形 18">
                  <a:extLst>
                    <a:ext uri="{FF2B5EF4-FFF2-40B4-BE49-F238E27FC236}">
                      <a16:creationId xmlns:a16="http://schemas.microsoft.com/office/drawing/2014/main" id="{FD344F59-79B0-40C1-B985-D4CC1594BFD9}"/>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9">
                  <a:extLst>
                    <a:ext uri="{FF2B5EF4-FFF2-40B4-BE49-F238E27FC236}">
                      <a16:creationId xmlns:a16="http://schemas.microsoft.com/office/drawing/2014/main" id="{E8AD3B88-E274-4301-94AA-9080F36FA38F}"/>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B0088628-84AA-493E-80CF-4DBD2A9E7D5C}"/>
                  </a:ext>
                </a:extLst>
              </p:cNvPr>
              <p:cNvGrpSpPr/>
              <p:nvPr/>
            </p:nvGrpSpPr>
            <p:grpSpPr>
              <a:xfrm rot="2700000">
                <a:off x="3458171" y="1172778"/>
                <a:ext cx="730654" cy="730654"/>
                <a:chOff x="2544981" y="467671"/>
                <a:chExt cx="730654" cy="730654"/>
              </a:xfrm>
            </p:grpSpPr>
            <p:sp>
              <p:nvSpPr>
                <p:cNvPr id="15" name="任意多边形 16">
                  <a:extLst>
                    <a:ext uri="{FF2B5EF4-FFF2-40B4-BE49-F238E27FC236}">
                      <a16:creationId xmlns:a16="http://schemas.microsoft.com/office/drawing/2014/main" id="{5DE9CC8F-D554-4F39-AFA5-323F155E44AB}"/>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7">
                  <a:extLst>
                    <a:ext uri="{FF2B5EF4-FFF2-40B4-BE49-F238E27FC236}">
                      <a16:creationId xmlns:a16="http://schemas.microsoft.com/office/drawing/2014/main" id="{C43E9E7B-0C48-4E19-BB3D-FE9D43A6A92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B6CCE1-A327-467A-A319-013B954AF29B}"/>
                  </a:ext>
                </a:extLst>
              </p:cNvPr>
              <p:cNvGrpSpPr/>
              <p:nvPr/>
            </p:nvGrpSpPr>
            <p:grpSpPr>
              <a:xfrm rot="2700000">
                <a:off x="3992510" y="624829"/>
                <a:ext cx="730654" cy="730654"/>
                <a:chOff x="2544981" y="467671"/>
                <a:chExt cx="730654" cy="730654"/>
              </a:xfrm>
            </p:grpSpPr>
            <p:sp>
              <p:nvSpPr>
                <p:cNvPr id="13" name="任意多边形 14">
                  <a:extLst>
                    <a:ext uri="{FF2B5EF4-FFF2-40B4-BE49-F238E27FC236}">
                      <a16:creationId xmlns:a16="http://schemas.microsoft.com/office/drawing/2014/main" id="{69336611-C2A7-48CB-80BB-7891A0EC668A}"/>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5">
                  <a:extLst>
                    <a:ext uri="{FF2B5EF4-FFF2-40B4-BE49-F238E27FC236}">
                      <a16:creationId xmlns:a16="http://schemas.microsoft.com/office/drawing/2014/main" id="{A938E18A-2FA2-4DB8-85B6-6E3B5AE632E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1834CE9-3AEA-4AA4-A8EC-6DA755C92ACB}"/>
                  </a:ext>
                </a:extLst>
              </p:cNvPr>
              <p:cNvGrpSpPr/>
              <p:nvPr/>
            </p:nvGrpSpPr>
            <p:grpSpPr>
              <a:xfrm rot="8100000">
                <a:off x="3984389" y="1704690"/>
                <a:ext cx="744709" cy="744708"/>
                <a:chOff x="2544981" y="453616"/>
                <a:chExt cx="744709" cy="744708"/>
              </a:xfrm>
            </p:grpSpPr>
            <p:sp>
              <p:nvSpPr>
                <p:cNvPr id="11" name="任意多边形 12">
                  <a:extLst>
                    <a:ext uri="{FF2B5EF4-FFF2-40B4-BE49-F238E27FC236}">
                      <a16:creationId xmlns:a16="http://schemas.microsoft.com/office/drawing/2014/main" id="{91FE07F1-0578-46DC-A43D-97E2E2CA70E7}"/>
                    </a:ext>
                  </a:extLst>
                </p:cNvPr>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a:extLst>
                    <a:ext uri="{FF2B5EF4-FFF2-40B4-BE49-F238E27FC236}">
                      <a16:creationId xmlns:a16="http://schemas.microsoft.com/office/drawing/2014/main" id="{85FD9B2E-ED8C-45B6-8AC7-A6116B597F1E}"/>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3" name="文本框 42">
            <a:extLst>
              <a:ext uri="{FF2B5EF4-FFF2-40B4-BE49-F238E27FC236}">
                <a16:creationId xmlns:a16="http://schemas.microsoft.com/office/drawing/2014/main" id="{739AB462-5C14-4C7E-94B0-7D24FE5DC432}"/>
              </a:ext>
            </a:extLst>
          </p:cNvPr>
          <p:cNvSpPr txBox="1"/>
          <p:nvPr/>
        </p:nvSpPr>
        <p:spPr>
          <a:xfrm>
            <a:off x="1355631" y="326532"/>
            <a:ext cx="2608937" cy="584775"/>
          </a:xfrm>
          <a:prstGeom prst="rect">
            <a:avLst/>
          </a:prstGeom>
        </p:spPr>
        <p:txBody>
          <a:bodyPr wrap="square" rtlCol="0">
            <a:spAutoFit/>
          </a:bodyPr>
          <a:lstStyle/>
          <a:p>
            <a:r>
              <a:rPr lang="en-US" altLang="zh-CN" sz="3200" b="1" dirty="0">
                <a:effectLst>
                  <a:outerShdw blurRad="38100" dist="38100" dir="2700000" algn="tl">
                    <a:srgbClr val="000000">
                      <a:alpha val="43137"/>
                    </a:srgbClr>
                  </a:outerShdw>
                </a:effectLst>
                <a:latin typeface="黑体" panose="02010609060101010101" charset="-122"/>
                <a:ea typeface="黑体" panose="02010609060101010101" charset="-122"/>
              </a:rPr>
              <a:t>1 </a:t>
            </a:r>
            <a:r>
              <a:rPr lang="zh-CN" altLang="en-US" sz="3200" b="1" dirty="0">
                <a:effectLst>
                  <a:outerShdw blurRad="38100" dist="38100" dir="2700000" algn="tl">
                    <a:srgbClr val="000000">
                      <a:alpha val="43137"/>
                    </a:srgbClr>
                  </a:outerShdw>
                </a:effectLst>
                <a:latin typeface="黑体" panose="02010609060101010101" charset="-122"/>
                <a:ea typeface="黑体" panose="02010609060101010101" charset="-122"/>
              </a:rPr>
              <a:t>项目进展</a:t>
            </a:r>
          </a:p>
        </p:txBody>
      </p:sp>
      <p:grpSp>
        <p:nvGrpSpPr>
          <p:cNvPr id="62" name="组合 61">
            <a:extLst>
              <a:ext uri="{FF2B5EF4-FFF2-40B4-BE49-F238E27FC236}">
                <a16:creationId xmlns:a16="http://schemas.microsoft.com/office/drawing/2014/main" id="{94AE7A41-4BC5-4853-96FC-AC22E6E8FE13}"/>
              </a:ext>
            </a:extLst>
          </p:cNvPr>
          <p:cNvGrpSpPr/>
          <p:nvPr/>
        </p:nvGrpSpPr>
        <p:grpSpPr>
          <a:xfrm>
            <a:off x="4318754" y="3687706"/>
            <a:ext cx="3088482" cy="2209387"/>
            <a:chOff x="4857750" y="2976562"/>
            <a:chExt cx="2628900" cy="1819967"/>
          </a:xfrm>
        </p:grpSpPr>
        <p:grpSp>
          <p:nvGrpSpPr>
            <p:cNvPr id="53" name="组合 52">
              <a:extLst>
                <a:ext uri="{FF2B5EF4-FFF2-40B4-BE49-F238E27FC236}">
                  <a16:creationId xmlns:a16="http://schemas.microsoft.com/office/drawing/2014/main" id="{A8C3AC27-C89F-4746-916F-7173390DDC29}"/>
                </a:ext>
              </a:extLst>
            </p:cNvPr>
            <p:cNvGrpSpPr/>
            <p:nvPr/>
          </p:nvGrpSpPr>
          <p:grpSpPr>
            <a:xfrm>
              <a:off x="4857750" y="2976562"/>
              <a:ext cx="2476500" cy="1219200"/>
              <a:chOff x="4248150" y="2819400"/>
              <a:chExt cx="2476500" cy="1219200"/>
            </a:xfrm>
          </p:grpSpPr>
          <p:pic>
            <p:nvPicPr>
              <p:cNvPr id="36" name="图片 35">
                <a:extLst>
                  <a:ext uri="{FF2B5EF4-FFF2-40B4-BE49-F238E27FC236}">
                    <a16:creationId xmlns:a16="http://schemas.microsoft.com/office/drawing/2014/main" id="{2105B831-DE47-49A7-95E9-93D04E7AB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350" y="2819400"/>
                <a:ext cx="1257300" cy="1219200"/>
              </a:xfrm>
              <a:prstGeom prst="rect">
                <a:avLst/>
              </a:prstGeom>
            </p:spPr>
          </p:pic>
          <p:pic>
            <p:nvPicPr>
              <p:cNvPr id="48" name="图片 47">
                <a:extLst>
                  <a:ext uri="{FF2B5EF4-FFF2-40B4-BE49-F238E27FC236}">
                    <a16:creationId xmlns:a16="http://schemas.microsoft.com/office/drawing/2014/main" id="{AB151AF5-2E5B-4209-A6C8-3375E33EF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150" y="2819400"/>
                <a:ext cx="1219200" cy="1219200"/>
              </a:xfrm>
              <a:prstGeom prst="rect">
                <a:avLst/>
              </a:prstGeom>
            </p:spPr>
          </p:pic>
        </p:grpSp>
        <p:sp>
          <p:nvSpPr>
            <p:cNvPr id="60" name="文本框 59">
              <a:extLst>
                <a:ext uri="{FF2B5EF4-FFF2-40B4-BE49-F238E27FC236}">
                  <a16:creationId xmlns:a16="http://schemas.microsoft.com/office/drawing/2014/main" id="{772F51CE-3CD2-4964-AA2B-1CE6EC666C34}"/>
                </a:ext>
              </a:extLst>
            </p:cNvPr>
            <p:cNvSpPr txBox="1"/>
            <p:nvPr/>
          </p:nvSpPr>
          <p:spPr>
            <a:xfrm>
              <a:off x="5310188" y="4314825"/>
              <a:ext cx="2176462" cy="481704"/>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架构风格</a:t>
              </a:r>
            </a:p>
          </p:txBody>
        </p:sp>
      </p:grpSp>
      <p:grpSp>
        <p:nvGrpSpPr>
          <p:cNvPr id="68" name="组合 67">
            <a:extLst>
              <a:ext uri="{FF2B5EF4-FFF2-40B4-BE49-F238E27FC236}">
                <a16:creationId xmlns:a16="http://schemas.microsoft.com/office/drawing/2014/main" id="{24DBA78E-AD46-4052-851B-6233CA76CB00}"/>
              </a:ext>
            </a:extLst>
          </p:cNvPr>
          <p:cNvGrpSpPr/>
          <p:nvPr/>
        </p:nvGrpSpPr>
        <p:grpSpPr>
          <a:xfrm>
            <a:off x="8018586" y="2955670"/>
            <a:ext cx="1272898" cy="746158"/>
            <a:chOff x="1489232" y="1933084"/>
            <a:chExt cx="2929738" cy="1778187"/>
          </a:xfrm>
        </p:grpSpPr>
        <p:pic>
          <p:nvPicPr>
            <p:cNvPr id="64" name="图片 63">
              <a:extLst>
                <a:ext uri="{FF2B5EF4-FFF2-40B4-BE49-F238E27FC236}">
                  <a16:creationId xmlns:a16="http://schemas.microsoft.com/office/drawing/2014/main" id="{DEC8A50B-BD4E-498E-BDB8-642248711E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4175" y="1933084"/>
              <a:ext cx="1219200" cy="1219200"/>
            </a:xfrm>
            <a:prstGeom prst="rect">
              <a:avLst/>
            </a:prstGeom>
          </p:spPr>
        </p:pic>
        <p:pic>
          <p:nvPicPr>
            <p:cNvPr id="66" name="图片 65">
              <a:extLst>
                <a:ext uri="{FF2B5EF4-FFF2-40B4-BE49-F238E27FC236}">
                  <a16:creationId xmlns:a16="http://schemas.microsoft.com/office/drawing/2014/main" id="{4AB1B66B-286B-4AB3-83ED-8E9BAF25D8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0245" y="2022711"/>
              <a:ext cx="1039945" cy="1039945"/>
            </a:xfrm>
            <a:prstGeom prst="rect">
              <a:avLst/>
            </a:prstGeom>
          </p:spPr>
        </p:pic>
        <p:sp>
          <p:nvSpPr>
            <p:cNvPr id="67" name="文本框 66">
              <a:extLst>
                <a:ext uri="{FF2B5EF4-FFF2-40B4-BE49-F238E27FC236}">
                  <a16:creationId xmlns:a16="http://schemas.microsoft.com/office/drawing/2014/main" id="{9FAA6F63-8ADE-4F95-A105-B1AA793D0C58}"/>
                </a:ext>
              </a:extLst>
            </p:cNvPr>
            <p:cNvSpPr txBox="1"/>
            <p:nvPr/>
          </p:nvSpPr>
          <p:spPr>
            <a:xfrm>
              <a:off x="1489232" y="3124496"/>
              <a:ext cx="2929738" cy="586775"/>
            </a:xfrm>
            <a:prstGeom prst="rect">
              <a:avLst/>
            </a:prstGeom>
            <a:noFill/>
          </p:spPr>
          <p:txBody>
            <a:bodyPr wrap="square" rtlCol="0">
              <a:spAutoFit/>
            </a:bodyPr>
            <a:lstStyle/>
            <a:p>
              <a:r>
                <a:rPr lang="en-US" altLang="zh-CN"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REST API</a:t>
              </a:r>
              <a:r>
                <a:rPr lang="zh-CN" altLang="en-US" sz="1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接口描述</a:t>
              </a:r>
            </a:p>
          </p:txBody>
        </p:sp>
      </p:grpSp>
      <p:grpSp>
        <p:nvGrpSpPr>
          <p:cNvPr id="72" name="组合 71">
            <a:extLst>
              <a:ext uri="{FF2B5EF4-FFF2-40B4-BE49-F238E27FC236}">
                <a16:creationId xmlns:a16="http://schemas.microsoft.com/office/drawing/2014/main" id="{01B99CD3-F4CE-498B-81DB-9C0F0086A40C}"/>
              </a:ext>
            </a:extLst>
          </p:cNvPr>
          <p:cNvGrpSpPr/>
          <p:nvPr/>
        </p:nvGrpSpPr>
        <p:grpSpPr>
          <a:xfrm>
            <a:off x="7407236" y="1199668"/>
            <a:ext cx="1409474" cy="771111"/>
            <a:chOff x="8429607" y="1413111"/>
            <a:chExt cx="2929738" cy="1709564"/>
          </a:xfrm>
        </p:grpSpPr>
        <p:pic>
          <p:nvPicPr>
            <p:cNvPr id="70" name="图片 69">
              <a:extLst>
                <a:ext uri="{FF2B5EF4-FFF2-40B4-BE49-F238E27FC236}">
                  <a16:creationId xmlns:a16="http://schemas.microsoft.com/office/drawing/2014/main" id="{04E04931-99B8-47FE-BE4D-2272BB5E90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437" y="1413111"/>
              <a:ext cx="1219200" cy="1219200"/>
            </a:xfrm>
            <a:prstGeom prst="rect">
              <a:avLst/>
            </a:prstGeom>
          </p:spPr>
        </p:pic>
        <p:sp>
          <p:nvSpPr>
            <p:cNvPr id="71" name="文本框 70">
              <a:extLst>
                <a:ext uri="{FF2B5EF4-FFF2-40B4-BE49-F238E27FC236}">
                  <a16:creationId xmlns:a16="http://schemas.microsoft.com/office/drawing/2014/main" id="{4F1E11CA-04A3-42EE-8B61-909EB45FBF7E}"/>
                </a:ext>
              </a:extLst>
            </p:cNvPr>
            <p:cNvSpPr txBox="1"/>
            <p:nvPr/>
          </p:nvSpPr>
          <p:spPr>
            <a:xfrm>
              <a:off x="8429607" y="2542682"/>
              <a:ext cx="2929738" cy="579993"/>
            </a:xfrm>
            <a:prstGeom prst="rect">
              <a:avLst/>
            </a:prstGeom>
            <a:noFill/>
          </p:spPr>
          <p:txBody>
            <a:bodyPr wrap="square" rtlCol="0">
              <a:spAutoFit/>
            </a:bodyPr>
            <a:lstStyle/>
            <a:p>
              <a:r>
                <a:rPr lang="zh-CN" altLang="en-US" sz="105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外部</a:t>
              </a:r>
              <a:r>
                <a:rPr lang="en-US" altLang="zh-CN" sz="105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API</a:t>
              </a:r>
              <a:r>
                <a:rPr lang="zh-CN" altLang="en-US" sz="105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调用规范</a:t>
              </a:r>
            </a:p>
          </p:txBody>
        </p:sp>
      </p:grpSp>
      <p:grpSp>
        <p:nvGrpSpPr>
          <p:cNvPr id="78" name="组合 77">
            <a:extLst>
              <a:ext uri="{FF2B5EF4-FFF2-40B4-BE49-F238E27FC236}">
                <a16:creationId xmlns:a16="http://schemas.microsoft.com/office/drawing/2014/main" id="{D58D477A-0AC5-458E-AE82-B48D3BEBA7A6}"/>
              </a:ext>
            </a:extLst>
          </p:cNvPr>
          <p:cNvGrpSpPr/>
          <p:nvPr/>
        </p:nvGrpSpPr>
        <p:grpSpPr>
          <a:xfrm>
            <a:off x="4865336" y="951941"/>
            <a:ext cx="1432340" cy="735598"/>
            <a:chOff x="802183" y="4545657"/>
            <a:chExt cx="3302093" cy="1578064"/>
          </a:xfrm>
        </p:grpSpPr>
        <p:pic>
          <p:nvPicPr>
            <p:cNvPr id="74" name="图片 73">
              <a:extLst>
                <a:ext uri="{FF2B5EF4-FFF2-40B4-BE49-F238E27FC236}">
                  <a16:creationId xmlns:a16="http://schemas.microsoft.com/office/drawing/2014/main" id="{7A88A75D-5F70-4FDF-9D25-8D595BE23A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752" y="4545657"/>
              <a:ext cx="1219200" cy="1219200"/>
            </a:xfrm>
            <a:prstGeom prst="rect">
              <a:avLst/>
            </a:prstGeom>
          </p:spPr>
        </p:pic>
        <p:pic>
          <p:nvPicPr>
            <p:cNvPr id="76" name="图片 75">
              <a:extLst>
                <a:ext uri="{FF2B5EF4-FFF2-40B4-BE49-F238E27FC236}">
                  <a16:creationId xmlns:a16="http://schemas.microsoft.com/office/drawing/2014/main" id="{D02B3E55-2A99-4B8C-AFB1-45D45E2E48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10898" y="4674747"/>
              <a:ext cx="961020" cy="961020"/>
            </a:xfrm>
            <a:prstGeom prst="rect">
              <a:avLst/>
            </a:prstGeom>
          </p:spPr>
        </p:pic>
        <p:sp>
          <p:nvSpPr>
            <p:cNvPr id="77" name="文本框 76">
              <a:extLst>
                <a:ext uri="{FF2B5EF4-FFF2-40B4-BE49-F238E27FC236}">
                  <a16:creationId xmlns:a16="http://schemas.microsoft.com/office/drawing/2014/main" id="{F4206710-5E0E-475E-B490-DF31843632A3}"/>
                </a:ext>
              </a:extLst>
            </p:cNvPr>
            <p:cNvSpPr txBox="1"/>
            <p:nvPr/>
          </p:nvSpPr>
          <p:spPr>
            <a:xfrm>
              <a:off x="802183" y="5562494"/>
              <a:ext cx="3302093" cy="561227"/>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数据持久化</a:t>
              </a:r>
              <a:r>
                <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a:t>
              </a:r>
              <a:endPar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73D4CC69-B1FF-4419-9DB7-1B10DDA747D5}"/>
              </a:ext>
            </a:extLst>
          </p:cNvPr>
          <p:cNvGrpSpPr/>
          <p:nvPr/>
        </p:nvGrpSpPr>
        <p:grpSpPr>
          <a:xfrm>
            <a:off x="2655437" y="1233715"/>
            <a:ext cx="1966913" cy="943901"/>
            <a:chOff x="7334250" y="4214136"/>
            <a:chExt cx="3613197" cy="2027744"/>
          </a:xfrm>
        </p:grpSpPr>
        <p:pic>
          <p:nvPicPr>
            <p:cNvPr id="80" name="图片 79">
              <a:extLst>
                <a:ext uri="{FF2B5EF4-FFF2-40B4-BE49-F238E27FC236}">
                  <a16:creationId xmlns:a16="http://schemas.microsoft.com/office/drawing/2014/main" id="{727E7702-9CC3-427D-B826-6CF44D3A0B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53450" y="4225689"/>
              <a:ext cx="971470" cy="971470"/>
            </a:xfrm>
            <a:prstGeom prst="rect">
              <a:avLst/>
            </a:prstGeom>
          </p:spPr>
        </p:pic>
        <p:pic>
          <p:nvPicPr>
            <p:cNvPr id="82" name="图片 81">
              <a:extLst>
                <a:ext uri="{FF2B5EF4-FFF2-40B4-BE49-F238E27FC236}">
                  <a16:creationId xmlns:a16="http://schemas.microsoft.com/office/drawing/2014/main" id="{75CE8594-B3A6-4FBD-883E-2D3E886F7BC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4250" y="4214136"/>
              <a:ext cx="966788" cy="966788"/>
            </a:xfrm>
            <a:prstGeom prst="rect">
              <a:avLst/>
            </a:prstGeom>
          </p:spPr>
        </p:pic>
        <p:sp>
          <p:nvSpPr>
            <p:cNvPr id="83" name="文本框 82">
              <a:extLst>
                <a:ext uri="{FF2B5EF4-FFF2-40B4-BE49-F238E27FC236}">
                  <a16:creationId xmlns:a16="http://schemas.microsoft.com/office/drawing/2014/main" id="{872975AC-91EC-447C-929A-FFFB616CA2FD}"/>
                </a:ext>
              </a:extLst>
            </p:cNvPr>
            <p:cNvSpPr txBox="1"/>
            <p:nvPr/>
          </p:nvSpPr>
          <p:spPr>
            <a:xfrm>
              <a:off x="7334250" y="5316223"/>
              <a:ext cx="3613197" cy="925657"/>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用例实现</a:t>
              </a:r>
              <a:endPar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Security demo</a:t>
              </a:r>
            </a:p>
          </p:txBody>
        </p:sp>
      </p:grpSp>
      <p:grpSp>
        <p:nvGrpSpPr>
          <p:cNvPr id="88" name="组合 87">
            <a:extLst>
              <a:ext uri="{FF2B5EF4-FFF2-40B4-BE49-F238E27FC236}">
                <a16:creationId xmlns:a16="http://schemas.microsoft.com/office/drawing/2014/main" id="{0A418C18-4581-494A-91E3-A3BB7744D560}"/>
              </a:ext>
            </a:extLst>
          </p:cNvPr>
          <p:cNvGrpSpPr/>
          <p:nvPr/>
        </p:nvGrpSpPr>
        <p:grpSpPr>
          <a:xfrm>
            <a:off x="2249176" y="2845777"/>
            <a:ext cx="1157299" cy="772583"/>
            <a:chOff x="4938701" y="861479"/>
            <a:chExt cx="2176462" cy="1473645"/>
          </a:xfrm>
        </p:grpSpPr>
        <p:pic>
          <p:nvPicPr>
            <p:cNvPr id="86" name="图片 85">
              <a:extLst>
                <a:ext uri="{FF2B5EF4-FFF2-40B4-BE49-F238E27FC236}">
                  <a16:creationId xmlns:a16="http://schemas.microsoft.com/office/drawing/2014/main" id="{F9B9ED18-EE28-4268-8E20-962935021D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87" name="文本框 86">
              <a:extLst>
                <a:ext uri="{FF2B5EF4-FFF2-40B4-BE49-F238E27FC236}">
                  <a16:creationId xmlns:a16="http://schemas.microsoft.com/office/drawing/2014/main" id="{4D2C2242-24B1-405B-9955-092786201A87}"/>
                </a:ext>
              </a:extLst>
            </p:cNvPr>
            <p:cNvSpPr txBox="1"/>
            <p:nvPr/>
          </p:nvSpPr>
          <p:spPr>
            <a:xfrm>
              <a:off x="4938701" y="1836122"/>
              <a:ext cx="2176462" cy="499002"/>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设计模式</a:t>
              </a:r>
            </a:p>
          </p:txBody>
        </p:sp>
      </p:grpSp>
      <p:pic>
        <p:nvPicPr>
          <p:cNvPr id="89" name="图片 88" descr="upload_391079812">
            <a:extLst>
              <a:ext uri="{FF2B5EF4-FFF2-40B4-BE49-F238E27FC236}">
                <a16:creationId xmlns:a16="http://schemas.microsoft.com/office/drawing/2014/main" id="{5D78CC86-701E-445B-B5E1-E0ADD4770DEC}"/>
              </a:ext>
            </a:extLst>
          </p:cNvPr>
          <p:cNvPicPr>
            <a:picLocks noChangeAspect="1"/>
          </p:cNvPicPr>
          <p:nvPr/>
        </p:nvPicPr>
        <p:blipFill>
          <a:blip r:embed="rId13"/>
          <a:stretch>
            <a:fillRect/>
          </a:stretch>
        </p:blipFill>
        <p:spPr>
          <a:xfrm>
            <a:off x="52904" y="6025279"/>
            <a:ext cx="2856795" cy="728894"/>
          </a:xfrm>
          <a:prstGeom prst="rect">
            <a:avLst/>
          </a:prstGeom>
        </p:spPr>
      </p:pic>
    </p:spTree>
    <p:extLst>
      <p:ext uri="{BB962C8B-B14F-4D97-AF65-F5344CB8AC3E}">
        <p14:creationId xmlns:p14="http://schemas.microsoft.com/office/powerpoint/2010/main" val="39563926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6.1</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黑体" panose="02010609060101010101" charset="-122"/>
                  <a:ea typeface="黑体" panose="02010609060101010101" charset="-122"/>
                </a:rPr>
                <a:t>Place an Order</a:t>
              </a:r>
              <a:endParaRPr lang="zh-CN" altLang="en-US" dirty="0">
                <a:latin typeface="黑体" panose="02010609060101010101" charset="-122"/>
                <a:ea typeface="黑体" panose="02010609060101010101" charset="-122"/>
              </a:endParaRP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pic>
        <p:nvPicPr>
          <p:cNvPr id="13" name="图片 12">
            <a:extLst>
              <a:ext uri="{FF2B5EF4-FFF2-40B4-BE49-F238E27FC236}">
                <a16:creationId xmlns:a16="http://schemas.microsoft.com/office/drawing/2014/main" id="{87877580-8576-442A-B6B5-CC97880AA2C6}"/>
              </a:ext>
            </a:extLst>
          </p:cNvPr>
          <p:cNvPicPr>
            <a:picLocks noChangeAspect="1"/>
          </p:cNvPicPr>
          <p:nvPr/>
        </p:nvPicPr>
        <p:blipFill>
          <a:blip r:embed="rId3"/>
          <a:stretch>
            <a:fillRect/>
          </a:stretch>
        </p:blipFill>
        <p:spPr>
          <a:xfrm>
            <a:off x="8885335" y="181168"/>
            <a:ext cx="2949377" cy="2423057"/>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95452A7B-4B3E-4C4A-8443-655ADF7B981C}"/>
              </a:ext>
            </a:extLst>
          </p:cNvPr>
          <p:cNvPicPr>
            <a:picLocks noChangeAspect="1"/>
          </p:cNvPicPr>
          <p:nvPr/>
        </p:nvPicPr>
        <p:blipFill>
          <a:blip r:embed="rId4"/>
          <a:stretch>
            <a:fillRect/>
          </a:stretch>
        </p:blipFill>
        <p:spPr>
          <a:xfrm>
            <a:off x="8665627" y="4253776"/>
            <a:ext cx="3388791" cy="2037854"/>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94E03ED1-37EB-4178-BD90-4FD0EF229304}"/>
              </a:ext>
            </a:extLst>
          </p:cNvPr>
          <p:cNvPicPr>
            <a:picLocks noChangeAspect="1"/>
          </p:cNvPicPr>
          <p:nvPr/>
        </p:nvPicPr>
        <p:blipFill>
          <a:blip r:embed="rId5"/>
          <a:stretch>
            <a:fillRect/>
          </a:stretch>
        </p:blipFill>
        <p:spPr>
          <a:xfrm>
            <a:off x="452619" y="1161222"/>
            <a:ext cx="7683463" cy="54484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5122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6.1</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黑体" panose="02010609060101010101" charset="-122"/>
                  <a:ea typeface="黑体" panose="02010609060101010101" charset="-122"/>
                </a:rPr>
                <a:t>Refund</a:t>
              </a:r>
              <a:endParaRPr lang="zh-CN" altLang="en-US" dirty="0">
                <a:latin typeface="黑体" panose="02010609060101010101" charset="-122"/>
                <a:ea typeface="黑体" panose="02010609060101010101" charset="-122"/>
              </a:endParaRP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pic>
        <p:nvPicPr>
          <p:cNvPr id="3" name="图片 2">
            <a:extLst>
              <a:ext uri="{FF2B5EF4-FFF2-40B4-BE49-F238E27FC236}">
                <a16:creationId xmlns:a16="http://schemas.microsoft.com/office/drawing/2014/main" id="{BA47A5CB-C870-4415-B202-EBF30B9692FA}"/>
              </a:ext>
            </a:extLst>
          </p:cNvPr>
          <p:cNvPicPr>
            <a:picLocks noChangeAspect="1"/>
          </p:cNvPicPr>
          <p:nvPr/>
        </p:nvPicPr>
        <p:blipFill>
          <a:blip r:embed="rId3"/>
          <a:stretch>
            <a:fillRect/>
          </a:stretch>
        </p:blipFill>
        <p:spPr>
          <a:xfrm>
            <a:off x="8750818" y="248285"/>
            <a:ext cx="3000739" cy="2598824"/>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25299987-1D7D-48D2-8342-C0FDE25A2DD4}"/>
              </a:ext>
            </a:extLst>
          </p:cNvPr>
          <p:cNvPicPr>
            <a:picLocks noChangeAspect="1"/>
          </p:cNvPicPr>
          <p:nvPr/>
        </p:nvPicPr>
        <p:blipFill>
          <a:blip r:embed="rId4"/>
          <a:stretch>
            <a:fillRect/>
          </a:stretch>
        </p:blipFill>
        <p:spPr>
          <a:xfrm>
            <a:off x="452618" y="1089525"/>
            <a:ext cx="7541445" cy="5435965"/>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784A9E7C-B2D0-48B1-9F73-F541E71725EC}"/>
              </a:ext>
            </a:extLst>
          </p:cNvPr>
          <p:cNvPicPr>
            <a:picLocks noChangeAspect="1"/>
          </p:cNvPicPr>
          <p:nvPr/>
        </p:nvPicPr>
        <p:blipFill>
          <a:blip r:embed="rId5"/>
          <a:stretch>
            <a:fillRect/>
          </a:stretch>
        </p:blipFill>
        <p:spPr>
          <a:xfrm>
            <a:off x="8750818" y="4159473"/>
            <a:ext cx="3006396" cy="2192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3250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6.1</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黑体" panose="02010609060101010101" charset="-122"/>
                  <a:ea typeface="黑体" panose="02010609060101010101" charset="-122"/>
                </a:rPr>
                <a:t>Refund</a:t>
              </a:r>
              <a:endParaRPr lang="zh-CN" altLang="en-US" dirty="0">
                <a:latin typeface="黑体" panose="02010609060101010101" charset="-122"/>
                <a:ea typeface="黑体" panose="02010609060101010101" charset="-122"/>
              </a:endParaRP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pic>
        <p:nvPicPr>
          <p:cNvPr id="10" name="图片 9">
            <a:extLst>
              <a:ext uri="{FF2B5EF4-FFF2-40B4-BE49-F238E27FC236}">
                <a16:creationId xmlns:a16="http://schemas.microsoft.com/office/drawing/2014/main" id="{38BC3318-CABD-4008-A07B-AAD226218194}"/>
              </a:ext>
            </a:extLst>
          </p:cNvPr>
          <p:cNvPicPr>
            <a:picLocks noChangeAspect="1"/>
          </p:cNvPicPr>
          <p:nvPr/>
        </p:nvPicPr>
        <p:blipFill>
          <a:blip r:embed="rId3"/>
          <a:stretch>
            <a:fillRect/>
          </a:stretch>
        </p:blipFill>
        <p:spPr>
          <a:xfrm>
            <a:off x="452618" y="1173957"/>
            <a:ext cx="6196007" cy="5366122"/>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ABD06CED-2278-48F4-99E9-1835727378B4}"/>
              </a:ext>
            </a:extLst>
          </p:cNvPr>
          <p:cNvPicPr>
            <a:picLocks noChangeAspect="1"/>
          </p:cNvPicPr>
          <p:nvPr/>
        </p:nvPicPr>
        <p:blipFill>
          <a:blip r:embed="rId4"/>
          <a:stretch>
            <a:fillRect/>
          </a:stretch>
        </p:blipFill>
        <p:spPr>
          <a:xfrm>
            <a:off x="8750818" y="482010"/>
            <a:ext cx="2789850" cy="2010958"/>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BDFC2F7C-B8D0-4222-9EF0-6E5B036A2E15}"/>
              </a:ext>
            </a:extLst>
          </p:cNvPr>
          <p:cNvPicPr>
            <a:picLocks noChangeAspect="1"/>
          </p:cNvPicPr>
          <p:nvPr/>
        </p:nvPicPr>
        <p:blipFill>
          <a:blip r:embed="rId5"/>
          <a:stretch>
            <a:fillRect/>
          </a:stretch>
        </p:blipFill>
        <p:spPr>
          <a:xfrm>
            <a:off x="8750818" y="4159473"/>
            <a:ext cx="3006396" cy="2192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70202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6.1</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黑体" panose="02010609060101010101" charset="-122"/>
                  <a:ea typeface="黑体" panose="02010609060101010101" charset="-122"/>
                </a:rPr>
                <a:t>Refund</a:t>
              </a:r>
              <a:endParaRPr lang="zh-CN" altLang="en-US" dirty="0">
                <a:latin typeface="黑体" panose="02010609060101010101" charset="-122"/>
                <a:ea typeface="黑体" panose="02010609060101010101" charset="-122"/>
              </a:endParaRP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pic>
        <p:nvPicPr>
          <p:cNvPr id="10" name="图片 9">
            <a:extLst>
              <a:ext uri="{FF2B5EF4-FFF2-40B4-BE49-F238E27FC236}">
                <a16:creationId xmlns:a16="http://schemas.microsoft.com/office/drawing/2014/main" id="{36EEC7A2-3457-4FFF-A654-DD40881B9B1B}"/>
              </a:ext>
            </a:extLst>
          </p:cNvPr>
          <p:cNvPicPr>
            <a:picLocks noChangeAspect="1"/>
          </p:cNvPicPr>
          <p:nvPr/>
        </p:nvPicPr>
        <p:blipFill>
          <a:blip r:embed="rId3"/>
          <a:stretch>
            <a:fillRect/>
          </a:stretch>
        </p:blipFill>
        <p:spPr>
          <a:xfrm>
            <a:off x="8531542" y="288828"/>
            <a:ext cx="3166264" cy="2742179"/>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0427A295-F4FD-41D6-9CA7-324797FE94E7}"/>
              </a:ext>
            </a:extLst>
          </p:cNvPr>
          <p:cNvPicPr>
            <a:picLocks noChangeAspect="1"/>
          </p:cNvPicPr>
          <p:nvPr/>
        </p:nvPicPr>
        <p:blipFill>
          <a:blip r:embed="rId4"/>
          <a:stretch>
            <a:fillRect/>
          </a:stretch>
        </p:blipFill>
        <p:spPr>
          <a:xfrm>
            <a:off x="8861884" y="4239491"/>
            <a:ext cx="2695709" cy="1943100"/>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C03E799C-A527-47B4-84AB-D98BF137D4E4}"/>
              </a:ext>
            </a:extLst>
          </p:cNvPr>
          <p:cNvPicPr>
            <a:picLocks noChangeAspect="1"/>
          </p:cNvPicPr>
          <p:nvPr/>
        </p:nvPicPr>
        <p:blipFill>
          <a:blip r:embed="rId5"/>
          <a:stretch>
            <a:fillRect/>
          </a:stretch>
        </p:blipFill>
        <p:spPr>
          <a:xfrm>
            <a:off x="494194" y="991342"/>
            <a:ext cx="7704079" cy="56183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167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id="{D002F811-DAC4-4376-8BF2-4E824F7A86B1}"/>
              </a:ext>
            </a:extLst>
          </p:cNvPr>
          <p:cNvSpPr/>
          <p:nvPr/>
        </p:nvSpPr>
        <p:spPr>
          <a:xfrm>
            <a:off x="3667721" y="2095841"/>
            <a:ext cx="4856558" cy="3134226"/>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6">
            <a:extLst>
              <a:ext uri="{FF2B5EF4-FFF2-40B4-BE49-F238E27FC236}">
                <a16:creationId xmlns:a16="http://schemas.microsoft.com/office/drawing/2014/main" id="{D953C986-1320-468E-86B9-952007239F29}"/>
              </a:ext>
            </a:extLst>
          </p:cNvPr>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9644F56-723E-4875-8D6C-EB1FCA0F324F}"/>
              </a:ext>
            </a:extLst>
          </p:cNvPr>
          <p:cNvSpPr txBox="1"/>
          <p:nvPr/>
        </p:nvSpPr>
        <p:spPr>
          <a:xfrm>
            <a:off x="5332324" y="2459714"/>
            <a:ext cx="1596912" cy="1107996"/>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6.2</a:t>
            </a:r>
          </a:p>
        </p:txBody>
      </p:sp>
      <p:cxnSp>
        <p:nvCxnSpPr>
          <p:cNvPr id="5" name="直接连接符 4">
            <a:extLst>
              <a:ext uri="{FF2B5EF4-FFF2-40B4-BE49-F238E27FC236}">
                <a16:creationId xmlns:a16="http://schemas.microsoft.com/office/drawing/2014/main" id="{811CFD8F-220C-4D1F-8536-4C556CB7AC42}"/>
              </a:ext>
            </a:extLst>
          </p:cNvPr>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B451937-B94F-4228-AD80-165682A313A9}"/>
              </a:ext>
            </a:extLst>
          </p:cNvPr>
          <p:cNvSpPr txBox="1"/>
          <p:nvPr/>
        </p:nvSpPr>
        <p:spPr>
          <a:xfrm>
            <a:off x="4095241" y="3662954"/>
            <a:ext cx="4071115" cy="461665"/>
          </a:xfrm>
          <a:prstGeom prst="rect">
            <a:avLst/>
          </a:prstGeom>
          <a:noFill/>
        </p:spPr>
        <p:txBody>
          <a:bodyPr wrap="none" rtlCol="0">
            <a:spAutoFit/>
          </a:bodyPr>
          <a:lstStyle/>
          <a:p>
            <a:pPr algn="ct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Security</a:t>
            </a: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简单</a:t>
            </a:r>
            <a:r>
              <a:rPr lang="en-US" altLang="zh-CN"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Demo</a:t>
            </a:r>
            <a:endPar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任意多边形 8">
            <a:extLst>
              <a:ext uri="{FF2B5EF4-FFF2-40B4-BE49-F238E27FC236}">
                <a16:creationId xmlns:a16="http://schemas.microsoft.com/office/drawing/2014/main" id="{D98B96C5-8494-4D68-9E15-062DB1D381F3}"/>
              </a:ext>
            </a:extLst>
          </p:cNvPr>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1321272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8"/>
          <p:cNvSpPr/>
          <p:nvPr/>
        </p:nvSpPr>
        <p:spPr>
          <a:xfrm>
            <a:off x="11756" y="0"/>
            <a:ext cx="881727" cy="964021"/>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黑体" panose="02010609060101010101" charset="-122"/>
                <a:ea typeface="黑体" panose="02010609060101010101" charset="-122"/>
              </a:rPr>
              <a:t>7</a:t>
            </a:r>
            <a:endParaRPr lang="zh-CN" altLang="en-US" dirty="0">
              <a:latin typeface="黑体" panose="02010609060101010101" charset="-122"/>
              <a:ea typeface="黑体" panose="02010609060101010101" charset="-122"/>
            </a:endParaRPr>
          </a:p>
        </p:txBody>
      </p:sp>
      <p:grpSp>
        <p:nvGrpSpPr>
          <p:cNvPr id="40" name="组合 39"/>
          <p:cNvGrpSpPr/>
          <p:nvPr/>
        </p:nvGrpSpPr>
        <p:grpSpPr>
          <a:xfrm>
            <a:off x="1128395" y="248285"/>
            <a:ext cx="7138035" cy="3845560"/>
            <a:chOff x="1666889" y="-241180"/>
            <a:chExt cx="6858639" cy="2202730"/>
          </a:xfrm>
          <a:solidFill>
            <a:srgbClr val="6F8683"/>
          </a:solidFill>
        </p:grpSpPr>
        <p:sp>
          <p:nvSpPr>
            <p:cNvPr id="41" name="矩形 40"/>
            <p:cNvSpPr/>
            <p:nvPr/>
          </p:nvSpPr>
          <p:spPr>
            <a:xfrm>
              <a:off x="1666889" y="-241180"/>
              <a:ext cx="3289704" cy="307141"/>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dirty="0">
                  <a:latin typeface="黑体" panose="02010609060101010101" charset="-122"/>
                  <a:ea typeface="黑体" panose="02010609060101010101" charset="-122"/>
                </a:rPr>
                <a:t>Spring Security Demo </a:t>
              </a:r>
              <a:r>
                <a:rPr lang="zh-CN" altLang="en-US" dirty="0">
                  <a:latin typeface="黑体" panose="02010609060101010101" charset="-122"/>
                  <a:ea typeface="黑体" panose="02010609060101010101" charset="-122"/>
                </a:rPr>
                <a:t>演示</a:t>
              </a:r>
            </a:p>
          </p:txBody>
        </p:sp>
        <p:sp>
          <p:nvSpPr>
            <p:cNvPr id="42" name="文本框 41"/>
            <p:cNvSpPr txBox="1"/>
            <p:nvPr/>
          </p:nvSpPr>
          <p:spPr>
            <a:xfrm>
              <a:off x="6971048" y="1757967"/>
              <a:ext cx="1554480" cy="203583"/>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dirty="0"/>
            </a:p>
          </p:txBody>
        </p:sp>
      </p:grpSp>
      <p:pic>
        <p:nvPicPr>
          <p:cNvPr id="4098" name="Picture 2" descr="image-20210623230736061">
            <a:extLst>
              <a:ext uri="{FF2B5EF4-FFF2-40B4-BE49-F238E27FC236}">
                <a16:creationId xmlns:a16="http://schemas.microsoft.com/office/drawing/2014/main" id="{87768259-2D9E-41E2-A0B8-00A3A4780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86" y="1056096"/>
            <a:ext cx="7385170" cy="24928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image-20210623213559877">
            <a:extLst>
              <a:ext uri="{FF2B5EF4-FFF2-40B4-BE49-F238E27FC236}">
                <a16:creationId xmlns:a16="http://schemas.microsoft.com/office/drawing/2014/main" id="{C2123CC0-F159-4BBA-A7AC-55BDFA6FA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55" y="4073207"/>
            <a:ext cx="5276850" cy="2438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3D918FF1-FBCC-41DF-B155-06A16CC8145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4795" b="23184"/>
          <a:stretch/>
        </p:blipFill>
        <p:spPr>
          <a:xfrm>
            <a:off x="8706749" y="248285"/>
            <a:ext cx="2880966" cy="935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对象 4">
            <a:extLst>
              <a:ext uri="{FF2B5EF4-FFF2-40B4-BE49-F238E27FC236}">
                <a16:creationId xmlns:a16="http://schemas.microsoft.com/office/drawing/2014/main" id="{68571F51-FA9C-4E2F-A738-B5E754E31311}"/>
              </a:ext>
            </a:extLst>
          </p:cNvPr>
          <p:cNvGraphicFramePr>
            <a:graphicFrameLocks noChangeAspect="1"/>
          </p:cNvGraphicFramePr>
          <p:nvPr>
            <p:extLst>
              <p:ext uri="{D42A27DB-BD31-4B8C-83A1-F6EECF244321}">
                <p14:modId xmlns:p14="http://schemas.microsoft.com/office/powerpoint/2010/main" val="3393771740"/>
              </p:ext>
            </p:extLst>
          </p:nvPr>
        </p:nvGraphicFramePr>
        <p:xfrm>
          <a:off x="92075" y="92075"/>
          <a:ext cx="1181100" cy="439738"/>
        </p:xfrm>
        <a:graphic>
          <a:graphicData uri="http://schemas.openxmlformats.org/presentationml/2006/ole">
            <mc:AlternateContent xmlns:mc="http://schemas.openxmlformats.org/markup-compatibility/2006">
              <mc:Choice xmlns:v="urn:schemas-microsoft-com:vml" Requires="v">
                <p:oleObj name="包装程序外壳对象" showAsIcon="1" r:id="rId6" imgW="1180440" imgH="439560" progId="Package">
                  <p:embed/>
                </p:oleObj>
              </mc:Choice>
              <mc:Fallback>
                <p:oleObj name="包装程序外壳对象" showAsIcon="1" r:id="rId6" imgW="1180440" imgH="439560" progId="Package">
                  <p:embed/>
                  <p:pic>
                    <p:nvPicPr>
                      <p:cNvPr id="0" name=""/>
                      <p:cNvPicPr/>
                      <p:nvPr/>
                    </p:nvPicPr>
                    <p:blipFill>
                      <a:blip r:embed="rId7"/>
                      <a:stretch>
                        <a:fillRect/>
                      </a:stretch>
                    </p:blipFill>
                    <p:spPr>
                      <a:xfrm>
                        <a:off x="92075" y="92075"/>
                        <a:ext cx="1181100" cy="439738"/>
                      </a:xfrm>
                      <a:prstGeom prst="rect">
                        <a:avLst/>
                      </a:prstGeom>
                    </p:spPr>
                  </p:pic>
                </p:oleObj>
              </mc:Fallback>
            </mc:AlternateContent>
          </a:graphicData>
        </a:graphic>
      </p:graphicFrame>
      <p:pic>
        <p:nvPicPr>
          <p:cNvPr id="11" name="图片 10">
            <a:extLst>
              <a:ext uri="{FF2B5EF4-FFF2-40B4-BE49-F238E27FC236}">
                <a16:creationId xmlns:a16="http://schemas.microsoft.com/office/drawing/2014/main" id="{B96A6E2E-3123-418D-A02C-885EED899737}"/>
              </a:ext>
            </a:extLst>
          </p:cNvPr>
          <p:cNvPicPr/>
          <p:nvPr/>
        </p:nvPicPr>
        <p:blipFill rotWithShape="1">
          <a:blip r:embed="rId8" cstate="print">
            <a:extLst>
              <a:ext uri="{28A0092B-C50C-407E-A947-70E740481C1C}">
                <a14:useLocalDpi xmlns:a14="http://schemas.microsoft.com/office/drawing/2010/main" val="0"/>
              </a:ext>
            </a:extLst>
          </a:blip>
          <a:srcRect l="25325" t="8856" r="37526" b="7767"/>
          <a:stretch/>
        </p:blipFill>
        <p:spPr bwMode="auto">
          <a:xfrm>
            <a:off x="7902748" y="1397250"/>
            <a:ext cx="4056265" cy="52124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57302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a:extLst>
              <a:ext uri="{FF2B5EF4-FFF2-40B4-BE49-F238E27FC236}">
                <a16:creationId xmlns:a16="http://schemas.microsoft.com/office/drawing/2014/main" id="{D002F811-DAC4-4376-8BF2-4E824F7A86B1}"/>
              </a:ext>
            </a:extLst>
          </p:cNvPr>
          <p:cNvSpPr/>
          <p:nvPr/>
        </p:nvSpPr>
        <p:spPr>
          <a:xfrm>
            <a:off x="3635335" y="2095841"/>
            <a:ext cx="4856558" cy="3134226"/>
          </a:xfrm>
          <a:prstGeom prst="diamond">
            <a:avLst/>
          </a:prstGeom>
          <a:solidFill>
            <a:srgbClr val="CB7D4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6">
            <a:extLst>
              <a:ext uri="{FF2B5EF4-FFF2-40B4-BE49-F238E27FC236}">
                <a16:creationId xmlns:a16="http://schemas.microsoft.com/office/drawing/2014/main" id="{D953C986-1320-468E-86B9-952007239F29}"/>
              </a:ext>
            </a:extLst>
          </p:cNvPr>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9644F56-723E-4875-8D6C-EB1FCA0F324F}"/>
              </a:ext>
            </a:extLst>
          </p:cNvPr>
          <p:cNvSpPr txBox="1"/>
          <p:nvPr/>
        </p:nvSpPr>
        <p:spPr>
          <a:xfrm>
            <a:off x="5730355" y="2459714"/>
            <a:ext cx="731290" cy="1107996"/>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7</a:t>
            </a:r>
          </a:p>
        </p:txBody>
      </p:sp>
      <p:cxnSp>
        <p:nvCxnSpPr>
          <p:cNvPr id="5" name="直接连接符 4">
            <a:extLst>
              <a:ext uri="{FF2B5EF4-FFF2-40B4-BE49-F238E27FC236}">
                <a16:creationId xmlns:a16="http://schemas.microsoft.com/office/drawing/2014/main" id="{811CFD8F-220C-4D1F-8536-4C556CB7AC42}"/>
              </a:ext>
            </a:extLst>
          </p:cNvPr>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B451937-B94F-4228-AD80-165682A313A9}"/>
              </a:ext>
            </a:extLst>
          </p:cNvPr>
          <p:cNvSpPr txBox="1"/>
          <p:nvPr/>
        </p:nvSpPr>
        <p:spPr>
          <a:xfrm>
            <a:off x="4630647" y="3662954"/>
            <a:ext cx="3000310" cy="461665"/>
          </a:xfrm>
          <a:prstGeom prst="rect">
            <a:avLst/>
          </a:prstGeom>
          <a:noFill/>
        </p:spPr>
        <p:txBody>
          <a:bodyPr wrap="none" rtlCol="0">
            <a:spAutoFit/>
          </a:bodyPr>
          <a:lstStyle/>
          <a:p>
            <a:pPr algn="ctr"/>
            <a:r>
              <a:rPr lang="zh-CN" altLang="en-US" sz="24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架构风格和设计决策</a:t>
            </a:r>
          </a:p>
        </p:txBody>
      </p:sp>
      <p:sp>
        <p:nvSpPr>
          <p:cNvPr id="7" name="任意多边形 8">
            <a:extLst>
              <a:ext uri="{FF2B5EF4-FFF2-40B4-BE49-F238E27FC236}">
                <a16:creationId xmlns:a16="http://schemas.microsoft.com/office/drawing/2014/main" id="{D98B96C5-8494-4D68-9E15-062DB1D381F3}"/>
              </a:ext>
            </a:extLst>
          </p:cNvPr>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287618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9CDB53E-573A-487B-967D-FED340D94CC7}"/>
              </a:ext>
            </a:extLst>
          </p:cNvPr>
          <p:cNvGrpSpPr/>
          <p:nvPr/>
        </p:nvGrpSpPr>
        <p:grpSpPr>
          <a:xfrm>
            <a:off x="401813" y="279062"/>
            <a:ext cx="3234766" cy="584775"/>
            <a:chOff x="5969968" y="1887937"/>
            <a:chExt cx="4111726" cy="987440"/>
          </a:xfrm>
          <a:solidFill>
            <a:srgbClr val="6F8683"/>
          </a:solidFill>
        </p:grpSpPr>
        <p:sp>
          <p:nvSpPr>
            <p:cNvPr id="3" name="矩形 2">
              <a:extLst>
                <a:ext uri="{FF2B5EF4-FFF2-40B4-BE49-F238E27FC236}">
                  <a16:creationId xmlns:a16="http://schemas.microsoft.com/office/drawing/2014/main" id="{F6A8A9C3-7813-4BAE-9B42-4A3430EAF17E}"/>
                </a:ext>
              </a:extLst>
            </p:cNvPr>
            <p:cNvSpPr/>
            <p:nvPr/>
          </p:nvSpPr>
          <p:spPr>
            <a:xfrm>
              <a:off x="5969968" y="1887937"/>
              <a:ext cx="4111726" cy="853617"/>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华文细黑" panose="02010600040101010101" pitchFamily="2" charset="-122"/>
                  <a:ea typeface="华文细黑" panose="02010600040101010101" pitchFamily="2" charset="-122"/>
                </a:rPr>
                <a:t>7.1 </a:t>
              </a:r>
              <a:r>
                <a:rPr lang="zh-CN" altLang="en-US" sz="2800" dirty="0">
                  <a:latin typeface="华文细黑" panose="02010600040101010101" pitchFamily="2" charset="-122"/>
                  <a:ea typeface="华文细黑" panose="02010600040101010101" pitchFamily="2" charset="-122"/>
                </a:rPr>
                <a:t>架构风格分析</a:t>
              </a:r>
            </a:p>
          </p:txBody>
        </p:sp>
        <p:sp>
          <p:nvSpPr>
            <p:cNvPr id="4" name="文本框 3">
              <a:extLst>
                <a:ext uri="{FF2B5EF4-FFF2-40B4-BE49-F238E27FC236}">
                  <a16:creationId xmlns:a16="http://schemas.microsoft.com/office/drawing/2014/main" id="{4B7FD8CE-EC8C-4A2A-BBAE-FF7B0570CD05}"/>
                </a:ext>
              </a:extLst>
            </p:cNvPr>
            <p:cNvSpPr txBox="1"/>
            <p:nvPr/>
          </p:nvSpPr>
          <p:spPr>
            <a:xfrm>
              <a:off x="6971048" y="1887937"/>
              <a:ext cx="309880" cy="987440"/>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sz="3200" dirty="0"/>
            </a:p>
          </p:txBody>
        </p:sp>
      </p:grpSp>
      <p:pic>
        <p:nvPicPr>
          <p:cNvPr id="9" name="图片 8">
            <a:extLst>
              <a:ext uri="{FF2B5EF4-FFF2-40B4-BE49-F238E27FC236}">
                <a16:creationId xmlns:a16="http://schemas.microsoft.com/office/drawing/2014/main" id="{C197F693-921E-4F21-AFCE-392A5206C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355" y="1437409"/>
            <a:ext cx="1219200" cy="1219200"/>
          </a:xfrm>
          <a:prstGeom prst="rect">
            <a:avLst/>
          </a:prstGeom>
        </p:spPr>
      </p:pic>
      <p:sp>
        <p:nvSpPr>
          <p:cNvPr id="10" name="文本框 9">
            <a:extLst>
              <a:ext uri="{FF2B5EF4-FFF2-40B4-BE49-F238E27FC236}">
                <a16:creationId xmlns:a16="http://schemas.microsoft.com/office/drawing/2014/main" id="{9FC6B941-A0E9-4D06-BB2E-7F74CB289E34}"/>
              </a:ext>
            </a:extLst>
          </p:cNvPr>
          <p:cNvSpPr txBox="1"/>
          <p:nvPr/>
        </p:nvSpPr>
        <p:spPr>
          <a:xfrm>
            <a:off x="401813" y="2614390"/>
            <a:ext cx="2931244" cy="461665"/>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逻辑架构</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部署架构</a:t>
            </a:r>
          </a:p>
        </p:txBody>
      </p:sp>
      <p:pic>
        <p:nvPicPr>
          <p:cNvPr id="13" name="图片 12">
            <a:extLst>
              <a:ext uri="{FF2B5EF4-FFF2-40B4-BE49-F238E27FC236}">
                <a16:creationId xmlns:a16="http://schemas.microsoft.com/office/drawing/2014/main" id="{3D671D03-6695-47F8-9D63-7B415BFB72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8045" y="571449"/>
            <a:ext cx="7588827" cy="6165732"/>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2A2B60EB-9514-4615-886B-C34FFDA61C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041" y="3654315"/>
            <a:ext cx="1333500" cy="1219200"/>
          </a:xfrm>
          <a:prstGeom prst="rect">
            <a:avLst/>
          </a:prstGeom>
        </p:spPr>
      </p:pic>
      <p:sp>
        <p:nvSpPr>
          <p:cNvPr id="16" name="文本框 15">
            <a:extLst>
              <a:ext uri="{FF2B5EF4-FFF2-40B4-BE49-F238E27FC236}">
                <a16:creationId xmlns:a16="http://schemas.microsoft.com/office/drawing/2014/main" id="{5F2C0870-1611-4AE1-A26E-4D533700FBB4}"/>
              </a:ext>
            </a:extLst>
          </p:cNvPr>
          <p:cNvSpPr txBox="1"/>
          <p:nvPr/>
        </p:nvSpPr>
        <p:spPr>
          <a:xfrm>
            <a:off x="832451" y="4873515"/>
            <a:ext cx="2627722"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开发架构</a:t>
            </a:r>
          </a:p>
        </p:txBody>
      </p:sp>
      <p:sp>
        <p:nvSpPr>
          <p:cNvPr id="17" name="箭头: 右 16">
            <a:extLst>
              <a:ext uri="{FF2B5EF4-FFF2-40B4-BE49-F238E27FC236}">
                <a16:creationId xmlns:a16="http://schemas.microsoft.com/office/drawing/2014/main" id="{15BEC26F-E245-4D50-87AA-961BF1F709A2}"/>
              </a:ext>
            </a:extLst>
          </p:cNvPr>
          <p:cNvSpPr/>
          <p:nvPr/>
        </p:nvSpPr>
        <p:spPr>
          <a:xfrm>
            <a:off x="2545668" y="4189765"/>
            <a:ext cx="787389" cy="4653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C99B9346-73ED-464F-9943-61BF8F9FDE81}"/>
              </a:ext>
            </a:extLst>
          </p:cNvPr>
          <p:cNvSpPr/>
          <p:nvPr/>
        </p:nvSpPr>
        <p:spPr>
          <a:xfrm>
            <a:off x="2756950" y="2077525"/>
            <a:ext cx="703223" cy="4653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695307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DE96E8E-1686-4412-8598-B8005A6A1CFA}"/>
              </a:ext>
            </a:extLst>
          </p:cNvPr>
          <p:cNvSpPr txBox="1"/>
          <p:nvPr/>
        </p:nvSpPr>
        <p:spPr>
          <a:xfrm>
            <a:off x="8070665" y="2736891"/>
            <a:ext cx="9375227" cy="1896801"/>
          </a:xfrm>
          <a:prstGeom prst="rect">
            <a:avLst/>
          </a:prstGeom>
          <a:noFill/>
        </p:spPr>
        <p:txBody>
          <a:bodyPr wrap="square" rtlCol="0">
            <a:spAutoFit/>
          </a:bodyPr>
          <a:lstStyle/>
          <a:p>
            <a:pPr marL="285750" indent="-285750" algn="l">
              <a:lnSpc>
                <a:spcPct val="125000"/>
              </a:lnSpc>
              <a:buFont typeface="Wingdings" panose="05000000000000000000" pitchFamily="2" charset="2"/>
              <a:buChar char="l"/>
            </a:pPr>
            <a:r>
              <a:rPr lang="en-US" altLang="zh-CN" sz="24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RocketMQ</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gn="l">
              <a:lnSpc>
                <a:spcPct val="125000"/>
              </a:lnSpc>
              <a:buFont typeface="Wingdings" panose="05000000000000000000" pitchFamily="2" charset="2"/>
              <a:buChar char="l"/>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MySQL</a:t>
            </a:r>
          </a:p>
          <a:p>
            <a:pPr marL="285750" indent="-285750" algn="l">
              <a:lnSpc>
                <a:spcPct val="125000"/>
              </a:lnSpc>
              <a:buFont typeface="Wingdings" panose="05000000000000000000" pitchFamily="2" charset="2"/>
              <a:buChar char="l"/>
            </a:pPr>
            <a:r>
              <a:rPr lang="en-US" altLang="zh-CN" sz="24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Mybatis</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gn="l">
              <a:lnSpc>
                <a:spcPct val="125000"/>
              </a:lnSpc>
              <a:buFont typeface="Wingdings" panose="05000000000000000000" pitchFamily="2" charset="2"/>
              <a:buChar char="l"/>
            </a:pP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分布式数据库系统</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DDBS</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347692E6-167B-4BC4-BC88-2EEFBEC6AD04}"/>
              </a:ext>
            </a:extLst>
          </p:cNvPr>
          <p:cNvGrpSpPr/>
          <p:nvPr/>
        </p:nvGrpSpPr>
        <p:grpSpPr>
          <a:xfrm>
            <a:off x="401813" y="279062"/>
            <a:ext cx="2719759" cy="584775"/>
            <a:chOff x="5969968" y="1887937"/>
            <a:chExt cx="4111726" cy="987440"/>
          </a:xfrm>
          <a:solidFill>
            <a:srgbClr val="6F8683"/>
          </a:solidFill>
        </p:grpSpPr>
        <p:sp>
          <p:nvSpPr>
            <p:cNvPr id="8" name="矩形 7">
              <a:extLst>
                <a:ext uri="{FF2B5EF4-FFF2-40B4-BE49-F238E27FC236}">
                  <a16:creationId xmlns:a16="http://schemas.microsoft.com/office/drawing/2014/main" id="{B01E3E32-58B8-48CD-A167-844966E0F2C1}"/>
                </a:ext>
              </a:extLst>
            </p:cNvPr>
            <p:cNvSpPr/>
            <p:nvPr/>
          </p:nvSpPr>
          <p:spPr>
            <a:xfrm>
              <a:off x="5969968" y="1887937"/>
              <a:ext cx="4111726" cy="853617"/>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华文细黑" panose="02010600040101010101" pitchFamily="2" charset="-122"/>
                  <a:ea typeface="华文细黑" panose="02010600040101010101" pitchFamily="2" charset="-122"/>
                </a:rPr>
                <a:t>7.2 </a:t>
              </a:r>
              <a:r>
                <a:rPr lang="zh-CN" altLang="en-US" sz="2800" dirty="0">
                  <a:latin typeface="华文细黑" panose="02010600040101010101" pitchFamily="2" charset="-122"/>
                  <a:ea typeface="华文细黑" panose="02010600040101010101" pitchFamily="2" charset="-122"/>
                </a:rPr>
                <a:t>设计决策</a:t>
              </a:r>
            </a:p>
          </p:txBody>
        </p:sp>
        <p:sp>
          <p:nvSpPr>
            <p:cNvPr id="9" name="文本框 8">
              <a:extLst>
                <a:ext uri="{FF2B5EF4-FFF2-40B4-BE49-F238E27FC236}">
                  <a16:creationId xmlns:a16="http://schemas.microsoft.com/office/drawing/2014/main" id="{D3827BDF-6884-43EE-A9CC-B8D0445C9949}"/>
                </a:ext>
              </a:extLst>
            </p:cNvPr>
            <p:cNvSpPr txBox="1"/>
            <p:nvPr/>
          </p:nvSpPr>
          <p:spPr>
            <a:xfrm>
              <a:off x="6971048" y="1887937"/>
              <a:ext cx="309880" cy="987440"/>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sz="3200" dirty="0"/>
            </a:p>
          </p:txBody>
        </p:sp>
      </p:grpSp>
      <p:pic>
        <p:nvPicPr>
          <p:cNvPr id="3" name="图片 2">
            <a:extLst>
              <a:ext uri="{FF2B5EF4-FFF2-40B4-BE49-F238E27FC236}">
                <a16:creationId xmlns:a16="http://schemas.microsoft.com/office/drawing/2014/main" id="{03CF9E6D-2340-40B2-9351-00AC34EA0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376" y="2075955"/>
            <a:ext cx="7179346" cy="3218674"/>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E8E6A40E-E079-408A-8239-31A922F581DB}"/>
              </a:ext>
            </a:extLst>
          </p:cNvPr>
          <p:cNvSpPr txBox="1"/>
          <p:nvPr/>
        </p:nvSpPr>
        <p:spPr>
          <a:xfrm>
            <a:off x="1424151" y="953106"/>
            <a:ext cx="2911365" cy="461665"/>
          </a:xfrm>
          <a:prstGeom prst="rect">
            <a:avLst/>
          </a:prstGeom>
          <a:noFill/>
        </p:spPr>
        <p:txBody>
          <a:bodyPr wrap="square" rtlCol="0">
            <a:spAutoFit/>
          </a:bodyPr>
          <a:lstStyle/>
          <a:p>
            <a:r>
              <a:rPr lang="en-US" altLang="zh-CN" sz="2400" b="1" dirty="0"/>
              <a:t>1.</a:t>
            </a:r>
            <a:r>
              <a:rPr lang="zh-CN" altLang="en-US" sz="2400" b="1" dirty="0"/>
              <a:t>分布式数据库</a:t>
            </a:r>
          </a:p>
        </p:txBody>
      </p:sp>
    </p:spTree>
    <p:extLst>
      <p:ext uri="{BB962C8B-B14F-4D97-AF65-F5344CB8AC3E}">
        <p14:creationId xmlns:p14="http://schemas.microsoft.com/office/powerpoint/2010/main" val="1413453590"/>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DE96E8E-1686-4412-8598-B8005A6A1CFA}"/>
              </a:ext>
            </a:extLst>
          </p:cNvPr>
          <p:cNvSpPr txBox="1"/>
          <p:nvPr/>
        </p:nvSpPr>
        <p:spPr>
          <a:xfrm>
            <a:off x="1961390" y="1729897"/>
            <a:ext cx="7687108" cy="1211357"/>
          </a:xfrm>
          <a:prstGeom prst="rect">
            <a:avLst/>
          </a:prstGeom>
          <a:noFill/>
        </p:spPr>
        <p:txBody>
          <a:bodyPr wrap="square" rtlCol="0">
            <a:spAutoFit/>
          </a:bodyPr>
          <a:lstStyle/>
          <a:p>
            <a:pPr marL="285750" indent="-285750" algn="l">
              <a:lnSpc>
                <a:spcPct val="125000"/>
              </a:lnSpc>
              <a:buFont typeface="Wingdings" panose="05000000000000000000" pitchFamily="2" charset="2"/>
              <a:buChar char="l"/>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微服务使用</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Boot</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框架</a:t>
            </a:r>
            <a:endPar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gn="l">
              <a:lnSpc>
                <a:spcPct val="125000"/>
              </a:lnSpc>
              <a:buFont typeface="Wingdings" panose="05000000000000000000" pitchFamily="2" charset="2"/>
              <a:buChar char="l"/>
            </a:pP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除了数据分析服务，所有微服务的数据库都是</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MySQL</a:t>
            </a:r>
          </a:p>
          <a:p>
            <a:pPr marL="285750" indent="-285750" algn="l">
              <a:lnSpc>
                <a:spcPct val="125000"/>
              </a:lnSpc>
              <a:buFont typeface="Wingdings" panose="05000000000000000000" pitchFamily="2" charset="2"/>
              <a:buChar char="l"/>
            </a:pP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Cloud Netflix</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：服务粒度更细、更利于资源复用</a:t>
            </a:r>
            <a:endPar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9179DA3-7B2F-48D5-9428-CF902DA2DB27}"/>
              </a:ext>
            </a:extLst>
          </p:cNvPr>
          <p:cNvPicPr>
            <a:picLocks noChangeAspect="1"/>
          </p:cNvPicPr>
          <p:nvPr/>
        </p:nvPicPr>
        <p:blipFill rotWithShape="1">
          <a:blip r:embed="rId3">
            <a:extLst>
              <a:ext uri="{28A0092B-C50C-407E-A947-70E740481C1C}">
                <a14:useLocalDpi xmlns:a14="http://schemas.microsoft.com/office/drawing/2010/main" val="0"/>
              </a:ext>
            </a:extLst>
          </a:blip>
          <a:srcRect r="3302"/>
          <a:stretch/>
        </p:blipFill>
        <p:spPr>
          <a:xfrm>
            <a:off x="2720053" y="3115079"/>
            <a:ext cx="5541078" cy="3483194"/>
          </a:xfrm>
          <a:prstGeom prst="rect">
            <a:avLst/>
          </a:prstGeom>
          <a:ln>
            <a:noFill/>
          </a:ln>
          <a:effectLst>
            <a:outerShdw blurRad="292100" dist="139700" dir="2700000" algn="tl" rotWithShape="0">
              <a:srgbClr val="333333">
                <a:alpha val="65000"/>
              </a:srgbClr>
            </a:outerShdw>
          </a:effectLst>
        </p:spPr>
      </p:pic>
      <p:grpSp>
        <p:nvGrpSpPr>
          <p:cNvPr id="10" name="组合 9">
            <a:extLst>
              <a:ext uri="{FF2B5EF4-FFF2-40B4-BE49-F238E27FC236}">
                <a16:creationId xmlns:a16="http://schemas.microsoft.com/office/drawing/2014/main" id="{C96FD112-C9A7-4039-A02A-05B4D222AA66}"/>
              </a:ext>
            </a:extLst>
          </p:cNvPr>
          <p:cNvGrpSpPr/>
          <p:nvPr/>
        </p:nvGrpSpPr>
        <p:grpSpPr>
          <a:xfrm>
            <a:off x="554213" y="431462"/>
            <a:ext cx="2719759" cy="584775"/>
            <a:chOff x="5969968" y="1887937"/>
            <a:chExt cx="4111726" cy="987440"/>
          </a:xfrm>
          <a:solidFill>
            <a:srgbClr val="6F8683"/>
          </a:solidFill>
        </p:grpSpPr>
        <p:sp>
          <p:nvSpPr>
            <p:cNvPr id="11" name="矩形 10">
              <a:extLst>
                <a:ext uri="{FF2B5EF4-FFF2-40B4-BE49-F238E27FC236}">
                  <a16:creationId xmlns:a16="http://schemas.microsoft.com/office/drawing/2014/main" id="{BA1021FA-0B30-4C45-87C5-E20F5093D3EB}"/>
                </a:ext>
              </a:extLst>
            </p:cNvPr>
            <p:cNvSpPr/>
            <p:nvPr/>
          </p:nvSpPr>
          <p:spPr>
            <a:xfrm>
              <a:off x="5969968" y="1887937"/>
              <a:ext cx="4111726" cy="853617"/>
            </a:xfrm>
            <a:prstGeom prst="rect">
              <a:avLst/>
            </a:prstGeom>
            <a:solidFill>
              <a:srgbClr val="7D75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华文细黑" panose="02010600040101010101" pitchFamily="2" charset="-122"/>
                  <a:ea typeface="华文细黑" panose="02010600040101010101" pitchFamily="2" charset="-122"/>
                </a:rPr>
                <a:t>7.2 </a:t>
              </a:r>
              <a:r>
                <a:rPr lang="zh-CN" altLang="en-US" sz="2800" dirty="0">
                  <a:latin typeface="华文细黑" panose="02010600040101010101" pitchFamily="2" charset="-122"/>
                  <a:ea typeface="华文细黑" panose="02010600040101010101" pitchFamily="2" charset="-122"/>
                </a:rPr>
                <a:t>设计决策</a:t>
              </a:r>
            </a:p>
          </p:txBody>
        </p:sp>
        <p:sp>
          <p:nvSpPr>
            <p:cNvPr id="12" name="文本框 11">
              <a:extLst>
                <a:ext uri="{FF2B5EF4-FFF2-40B4-BE49-F238E27FC236}">
                  <a16:creationId xmlns:a16="http://schemas.microsoft.com/office/drawing/2014/main" id="{C8FD7830-532B-4C2B-91AA-1127D149C417}"/>
                </a:ext>
              </a:extLst>
            </p:cNvPr>
            <p:cNvSpPr txBox="1"/>
            <p:nvPr/>
          </p:nvSpPr>
          <p:spPr>
            <a:xfrm>
              <a:off x="6971048" y="1887937"/>
              <a:ext cx="309880" cy="987440"/>
            </a:xfrm>
            <a:prstGeom prst="rect">
              <a:avLst/>
            </a:prstGeom>
            <a:noFill/>
          </p:spPr>
          <p:txBody>
            <a:bodyPr wrap="square" rtlCol="0">
              <a:spAutoFit/>
            </a:bodyPr>
            <a:lstStyle>
              <a:defPPr>
                <a:defRPr lang="zh-CN"/>
              </a:defPPr>
              <a:lvl1pPr>
                <a:defRPr sz="2400">
                  <a:solidFill>
                    <a:schemeClr val="bg1"/>
                  </a:solidFill>
                  <a:latin typeface="华文细黑" panose="02010600040101010101" pitchFamily="2" charset="-122"/>
                  <a:ea typeface="华文细黑" panose="02010600040101010101" pitchFamily="2" charset="-122"/>
                </a:defRPr>
              </a:lvl1pPr>
            </a:lstStyle>
            <a:p>
              <a:endParaRPr lang="zh-CN" altLang="en-US" sz="3200" dirty="0"/>
            </a:p>
          </p:txBody>
        </p:sp>
      </p:grpSp>
      <p:sp>
        <p:nvSpPr>
          <p:cNvPr id="13" name="文本框 12">
            <a:extLst>
              <a:ext uri="{FF2B5EF4-FFF2-40B4-BE49-F238E27FC236}">
                <a16:creationId xmlns:a16="http://schemas.microsoft.com/office/drawing/2014/main" id="{5D32173B-93BF-418B-9503-8BBBF37A613B}"/>
              </a:ext>
            </a:extLst>
          </p:cNvPr>
          <p:cNvSpPr txBox="1"/>
          <p:nvPr/>
        </p:nvSpPr>
        <p:spPr>
          <a:xfrm>
            <a:off x="1424151" y="953106"/>
            <a:ext cx="2911365" cy="461665"/>
          </a:xfrm>
          <a:prstGeom prst="rect">
            <a:avLst/>
          </a:prstGeom>
          <a:noFill/>
        </p:spPr>
        <p:txBody>
          <a:bodyPr wrap="square" rtlCol="0">
            <a:spAutoFit/>
          </a:bodyPr>
          <a:lstStyle/>
          <a:p>
            <a:r>
              <a:rPr lang="en-US" altLang="zh-CN" sz="2400" b="1" dirty="0"/>
              <a:t>2. </a:t>
            </a:r>
            <a:r>
              <a:rPr lang="zh-CN" altLang="en-US" sz="2400" b="1" dirty="0"/>
              <a:t>微服务架构</a:t>
            </a:r>
          </a:p>
        </p:txBody>
      </p:sp>
    </p:spTree>
    <p:extLst>
      <p:ext uri="{BB962C8B-B14F-4D97-AF65-F5344CB8AC3E}">
        <p14:creationId xmlns:p14="http://schemas.microsoft.com/office/powerpoint/2010/main" val="4258599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24C6358-F1B3-4771-A2AC-DAAD73D566AF}"/>
              </a:ext>
            </a:extLst>
          </p:cNvPr>
          <p:cNvGrpSpPr/>
          <p:nvPr/>
        </p:nvGrpSpPr>
        <p:grpSpPr>
          <a:xfrm>
            <a:off x="223371" y="246883"/>
            <a:ext cx="1860072" cy="1332535"/>
            <a:chOff x="1968283" y="808132"/>
            <a:chExt cx="3119085" cy="2006486"/>
          </a:xfrm>
        </p:grpSpPr>
        <p:sp>
          <p:nvSpPr>
            <p:cNvPr id="3" name="矩形 2">
              <a:extLst>
                <a:ext uri="{FF2B5EF4-FFF2-40B4-BE49-F238E27FC236}">
                  <a16:creationId xmlns:a16="http://schemas.microsoft.com/office/drawing/2014/main" id="{3B020FA2-8EC2-4D18-9702-08225F4FE4A4}"/>
                </a:ext>
              </a:extLst>
            </p:cNvPr>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06C071-AC76-46A1-9298-688176A480D1}"/>
                </a:ext>
              </a:extLst>
            </p:cNvPr>
            <p:cNvGrpSpPr/>
            <p:nvPr/>
          </p:nvGrpSpPr>
          <p:grpSpPr>
            <a:xfrm>
              <a:off x="1968283" y="808132"/>
              <a:ext cx="1499223" cy="1348030"/>
              <a:chOff x="2525103" y="467671"/>
              <a:chExt cx="2203995" cy="1981727"/>
            </a:xfrm>
          </p:grpSpPr>
          <p:grpSp>
            <p:nvGrpSpPr>
              <p:cNvPr id="5" name="组合 4">
                <a:extLst>
                  <a:ext uri="{FF2B5EF4-FFF2-40B4-BE49-F238E27FC236}">
                    <a16:creationId xmlns:a16="http://schemas.microsoft.com/office/drawing/2014/main" id="{72CC688C-AF78-4227-AAAF-0C2BE795AAF3}"/>
                  </a:ext>
                </a:extLst>
              </p:cNvPr>
              <p:cNvGrpSpPr/>
              <p:nvPr/>
            </p:nvGrpSpPr>
            <p:grpSpPr>
              <a:xfrm>
                <a:off x="2525103" y="467671"/>
                <a:ext cx="730654" cy="730654"/>
                <a:chOff x="2544981" y="467671"/>
                <a:chExt cx="730654" cy="730654"/>
              </a:xfrm>
            </p:grpSpPr>
            <p:sp>
              <p:nvSpPr>
                <p:cNvPr id="21" name="任意多边形 22">
                  <a:extLst>
                    <a:ext uri="{FF2B5EF4-FFF2-40B4-BE49-F238E27FC236}">
                      <a16:creationId xmlns:a16="http://schemas.microsoft.com/office/drawing/2014/main" id="{63CD9EAD-CF76-4AD6-810B-E9EC3BC74856}"/>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a:extLst>
                    <a:ext uri="{FF2B5EF4-FFF2-40B4-BE49-F238E27FC236}">
                      <a16:creationId xmlns:a16="http://schemas.microsoft.com/office/drawing/2014/main" id="{D78BD7DD-51A9-406D-BF0C-EF10D07DCD0D}"/>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8E538E5-23AA-41C7-99FC-59842EF5CD76}"/>
                  </a:ext>
                </a:extLst>
              </p:cNvPr>
              <p:cNvGrpSpPr/>
              <p:nvPr/>
            </p:nvGrpSpPr>
            <p:grpSpPr>
              <a:xfrm rot="18900000">
                <a:off x="2920247" y="618994"/>
                <a:ext cx="730654" cy="730654"/>
                <a:chOff x="2544981" y="467671"/>
                <a:chExt cx="730654" cy="730654"/>
              </a:xfrm>
            </p:grpSpPr>
            <p:sp>
              <p:nvSpPr>
                <p:cNvPr id="19" name="任意多边形 20">
                  <a:extLst>
                    <a:ext uri="{FF2B5EF4-FFF2-40B4-BE49-F238E27FC236}">
                      <a16:creationId xmlns:a16="http://schemas.microsoft.com/office/drawing/2014/main" id="{EE4790A7-4D05-4CB3-BD36-39F4AC7FA681}"/>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01CEE8FD-C422-48F7-AC88-20C7CF92FE5A}"/>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AA393B4-6D6D-42C5-A473-C9912F2F46B6}"/>
                  </a:ext>
                </a:extLst>
              </p:cNvPr>
              <p:cNvGrpSpPr/>
              <p:nvPr/>
            </p:nvGrpSpPr>
            <p:grpSpPr>
              <a:xfrm rot="13500000">
                <a:off x="3457473" y="1149242"/>
                <a:ext cx="730654" cy="730654"/>
                <a:chOff x="2544981" y="467671"/>
                <a:chExt cx="730654" cy="730654"/>
              </a:xfrm>
            </p:grpSpPr>
            <p:sp>
              <p:nvSpPr>
                <p:cNvPr id="17" name="任意多边形 18">
                  <a:extLst>
                    <a:ext uri="{FF2B5EF4-FFF2-40B4-BE49-F238E27FC236}">
                      <a16:creationId xmlns:a16="http://schemas.microsoft.com/office/drawing/2014/main" id="{FD344F59-79B0-40C1-B985-D4CC1594BFD9}"/>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9">
                  <a:extLst>
                    <a:ext uri="{FF2B5EF4-FFF2-40B4-BE49-F238E27FC236}">
                      <a16:creationId xmlns:a16="http://schemas.microsoft.com/office/drawing/2014/main" id="{E8AD3B88-E274-4301-94AA-9080F36FA38F}"/>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B0088628-84AA-493E-80CF-4DBD2A9E7D5C}"/>
                  </a:ext>
                </a:extLst>
              </p:cNvPr>
              <p:cNvGrpSpPr/>
              <p:nvPr/>
            </p:nvGrpSpPr>
            <p:grpSpPr>
              <a:xfrm rot="2700000">
                <a:off x="3458171" y="1172778"/>
                <a:ext cx="730654" cy="730654"/>
                <a:chOff x="2544981" y="467671"/>
                <a:chExt cx="730654" cy="730654"/>
              </a:xfrm>
            </p:grpSpPr>
            <p:sp>
              <p:nvSpPr>
                <p:cNvPr id="15" name="任意多边形 16">
                  <a:extLst>
                    <a:ext uri="{FF2B5EF4-FFF2-40B4-BE49-F238E27FC236}">
                      <a16:creationId xmlns:a16="http://schemas.microsoft.com/office/drawing/2014/main" id="{5DE9CC8F-D554-4F39-AFA5-323F155E44AB}"/>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7">
                  <a:extLst>
                    <a:ext uri="{FF2B5EF4-FFF2-40B4-BE49-F238E27FC236}">
                      <a16:creationId xmlns:a16="http://schemas.microsoft.com/office/drawing/2014/main" id="{C43E9E7B-0C48-4E19-BB3D-FE9D43A6A92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B6CCE1-A327-467A-A319-013B954AF29B}"/>
                  </a:ext>
                </a:extLst>
              </p:cNvPr>
              <p:cNvGrpSpPr/>
              <p:nvPr/>
            </p:nvGrpSpPr>
            <p:grpSpPr>
              <a:xfrm rot="2700000">
                <a:off x="3992510" y="624829"/>
                <a:ext cx="730654" cy="730654"/>
                <a:chOff x="2544981" y="467671"/>
                <a:chExt cx="730654" cy="730654"/>
              </a:xfrm>
            </p:grpSpPr>
            <p:sp>
              <p:nvSpPr>
                <p:cNvPr id="13" name="任意多边形 14">
                  <a:extLst>
                    <a:ext uri="{FF2B5EF4-FFF2-40B4-BE49-F238E27FC236}">
                      <a16:creationId xmlns:a16="http://schemas.microsoft.com/office/drawing/2014/main" id="{69336611-C2A7-48CB-80BB-7891A0EC668A}"/>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5">
                  <a:extLst>
                    <a:ext uri="{FF2B5EF4-FFF2-40B4-BE49-F238E27FC236}">
                      <a16:creationId xmlns:a16="http://schemas.microsoft.com/office/drawing/2014/main" id="{A938E18A-2FA2-4DB8-85B6-6E3B5AE632E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1834CE9-3AEA-4AA4-A8EC-6DA755C92ACB}"/>
                  </a:ext>
                </a:extLst>
              </p:cNvPr>
              <p:cNvGrpSpPr/>
              <p:nvPr/>
            </p:nvGrpSpPr>
            <p:grpSpPr>
              <a:xfrm rot="8100000">
                <a:off x="3984389" y="1704690"/>
                <a:ext cx="744709" cy="744708"/>
                <a:chOff x="2544981" y="453616"/>
                <a:chExt cx="744709" cy="744708"/>
              </a:xfrm>
            </p:grpSpPr>
            <p:sp>
              <p:nvSpPr>
                <p:cNvPr id="11" name="任意多边形 12">
                  <a:extLst>
                    <a:ext uri="{FF2B5EF4-FFF2-40B4-BE49-F238E27FC236}">
                      <a16:creationId xmlns:a16="http://schemas.microsoft.com/office/drawing/2014/main" id="{91FE07F1-0578-46DC-A43D-97E2E2CA70E7}"/>
                    </a:ext>
                  </a:extLst>
                </p:cNvPr>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a:extLst>
                    <a:ext uri="{FF2B5EF4-FFF2-40B4-BE49-F238E27FC236}">
                      <a16:creationId xmlns:a16="http://schemas.microsoft.com/office/drawing/2014/main" id="{85FD9B2E-ED8C-45B6-8AC7-A6116B597F1E}"/>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3" name="文本框 42">
            <a:extLst>
              <a:ext uri="{FF2B5EF4-FFF2-40B4-BE49-F238E27FC236}">
                <a16:creationId xmlns:a16="http://schemas.microsoft.com/office/drawing/2014/main" id="{739AB462-5C14-4C7E-94B0-7D24FE5DC432}"/>
              </a:ext>
            </a:extLst>
          </p:cNvPr>
          <p:cNvSpPr txBox="1"/>
          <p:nvPr/>
        </p:nvSpPr>
        <p:spPr>
          <a:xfrm>
            <a:off x="1355631" y="326532"/>
            <a:ext cx="2491567" cy="584775"/>
          </a:xfrm>
          <a:prstGeom prst="rect">
            <a:avLst/>
          </a:prstGeom>
        </p:spPr>
        <p:txBody>
          <a:bodyPr wrap="square" rtlCol="0">
            <a:spAutoFit/>
          </a:bodyPr>
          <a:lstStyle/>
          <a:p>
            <a:r>
              <a:rPr lang="en-US" altLang="zh-CN" sz="3200" b="1" dirty="0">
                <a:effectLst>
                  <a:outerShdw blurRad="38100" dist="38100" dir="2700000" algn="tl">
                    <a:srgbClr val="000000">
                      <a:alpha val="43137"/>
                    </a:srgbClr>
                  </a:outerShdw>
                </a:effectLst>
                <a:latin typeface="黑体" panose="02010609060101010101" charset="-122"/>
                <a:ea typeface="黑体" panose="02010609060101010101" charset="-122"/>
              </a:rPr>
              <a:t>1 </a:t>
            </a:r>
            <a:r>
              <a:rPr lang="zh-CN" altLang="en-US" sz="3200" b="1" dirty="0">
                <a:effectLst>
                  <a:outerShdw blurRad="38100" dist="38100" dir="2700000" algn="tl">
                    <a:srgbClr val="000000">
                      <a:alpha val="43137"/>
                    </a:srgbClr>
                  </a:outerShdw>
                </a:effectLst>
                <a:latin typeface="黑体" panose="02010609060101010101" charset="-122"/>
                <a:ea typeface="黑体" panose="02010609060101010101" charset="-122"/>
              </a:rPr>
              <a:t>项目进展</a:t>
            </a:r>
          </a:p>
        </p:txBody>
      </p:sp>
      <p:grpSp>
        <p:nvGrpSpPr>
          <p:cNvPr id="62" name="组合 61">
            <a:extLst>
              <a:ext uri="{FF2B5EF4-FFF2-40B4-BE49-F238E27FC236}">
                <a16:creationId xmlns:a16="http://schemas.microsoft.com/office/drawing/2014/main" id="{94AE7A41-4BC5-4853-96FC-AC22E6E8FE13}"/>
              </a:ext>
            </a:extLst>
          </p:cNvPr>
          <p:cNvGrpSpPr/>
          <p:nvPr/>
        </p:nvGrpSpPr>
        <p:grpSpPr>
          <a:xfrm>
            <a:off x="2477211" y="2845558"/>
            <a:ext cx="1127296" cy="992678"/>
            <a:chOff x="4857750" y="2976562"/>
            <a:chExt cx="2628900" cy="1992981"/>
          </a:xfrm>
        </p:grpSpPr>
        <p:grpSp>
          <p:nvGrpSpPr>
            <p:cNvPr id="53" name="组合 52">
              <a:extLst>
                <a:ext uri="{FF2B5EF4-FFF2-40B4-BE49-F238E27FC236}">
                  <a16:creationId xmlns:a16="http://schemas.microsoft.com/office/drawing/2014/main" id="{A8C3AC27-C89F-4746-916F-7173390DDC29}"/>
                </a:ext>
              </a:extLst>
            </p:cNvPr>
            <p:cNvGrpSpPr/>
            <p:nvPr/>
          </p:nvGrpSpPr>
          <p:grpSpPr>
            <a:xfrm>
              <a:off x="4857750" y="2976562"/>
              <a:ext cx="2476500" cy="1219200"/>
              <a:chOff x="4248150" y="2819400"/>
              <a:chExt cx="2476500" cy="1219200"/>
            </a:xfrm>
          </p:grpSpPr>
          <p:pic>
            <p:nvPicPr>
              <p:cNvPr id="36" name="图片 35">
                <a:extLst>
                  <a:ext uri="{FF2B5EF4-FFF2-40B4-BE49-F238E27FC236}">
                    <a16:creationId xmlns:a16="http://schemas.microsoft.com/office/drawing/2014/main" id="{2105B831-DE47-49A7-95E9-93D04E7AB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350" y="2819400"/>
                <a:ext cx="1257300" cy="1219200"/>
              </a:xfrm>
              <a:prstGeom prst="rect">
                <a:avLst/>
              </a:prstGeom>
            </p:spPr>
          </p:pic>
          <p:pic>
            <p:nvPicPr>
              <p:cNvPr id="48" name="图片 47">
                <a:extLst>
                  <a:ext uri="{FF2B5EF4-FFF2-40B4-BE49-F238E27FC236}">
                    <a16:creationId xmlns:a16="http://schemas.microsoft.com/office/drawing/2014/main" id="{AB151AF5-2E5B-4209-A6C8-3375E33EF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150" y="2819400"/>
                <a:ext cx="1219200" cy="1219200"/>
              </a:xfrm>
              <a:prstGeom prst="rect">
                <a:avLst/>
              </a:prstGeom>
            </p:spPr>
          </p:pic>
        </p:grpSp>
        <p:sp>
          <p:nvSpPr>
            <p:cNvPr id="60" name="文本框 59">
              <a:extLst>
                <a:ext uri="{FF2B5EF4-FFF2-40B4-BE49-F238E27FC236}">
                  <a16:creationId xmlns:a16="http://schemas.microsoft.com/office/drawing/2014/main" id="{772F51CE-3CD2-4964-AA2B-1CE6EC666C34}"/>
                </a:ext>
              </a:extLst>
            </p:cNvPr>
            <p:cNvSpPr txBox="1"/>
            <p:nvPr/>
          </p:nvSpPr>
          <p:spPr>
            <a:xfrm>
              <a:off x="5310188" y="4314825"/>
              <a:ext cx="2176462" cy="654718"/>
            </a:xfrm>
            <a:prstGeom prst="rect">
              <a:avLst/>
            </a:prstGeom>
            <a:noFill/>
          </p:spPr>
          <p:txBody>
            <a:bodyPr wrap="square" rtlCol="0">
              <a:spAutoFit/>
            </a:bodyPr>
            <a:lstStyle/>
            <a:p>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架构风格</a:t>
              </a:r>
            </a:p>
          </p:txBody>
        </p:sp>
      </p:grpSp>
      <p:grpSp>
        <p:nvGrpSpPr>
          <p:cNvPr id="68" name="组合 67">
            <a:extLst>
              <a:ext uri="{FF2B5EF4-FFF2-40B4-BE49-F238E27FC236}">
                <a16:creationId xmlns:a16="http://schemas.microsoft.com/office/drawing/2014/main" id="{24DBA78E-AD46-4052-851B-6233CA76CB00}"/>
              </a:ext>
            </a:extLst>
          </p:cNvPr>
          <p:cNvGrpSpPr/>
          <p:nvPr/>
        </p:nvGrpSpPr>
        <p:grpSpPr>
          <a:xfrm>
            <a:off x="4633894" y="4029381"/>
            <a:ext cx="2924211" cy="1791072"/>
            <a:chOff x="1619053" y="1933083"/>
            <a:chExt cx="2929738" cy="1868490"/>
          </a:xfrm>
        </p:grpSpPr>
        <p:pic>
          <p:nvPicPr>
            <p:cNvPr id="64" name="图片 63">
              <a:extLst>
                <a:ext uri="{FF2B5EF4-FFF2-40B4-BE49-F238E27FC236}">
                  <a16:creationId xmlns:a16="http://schemas.microsoft.com/office/drawing/2014/main" id="{DEC8A50B-BD4E-498E-BDB8-642248711E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175" y="1933083"/>
              <a:ext cx="1219200" cy="1219200"/>
            </a:xfrm>
            <a:prstGeom prst="rect">
              <a:avLst/>
            </a:prstGeom>
          </p:spPr>
        </p:pic>
        <p:pic>
          <p:nvPicPr>
            <p:cNvPr id="66" name="图片 65">
              <a:extLst>
                <a:ext uri="{FF2B5EF4-FFF2-40B4-BE49-F238E27FC236}">
                  <a16:creationId xmlns:a16="http://schemas.microsoft.com/office/drawing/2014/main" id="{4AB1B66B-286B-4AB3-83ED-8E9BAF25D8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0245" y="2022711"/>
              <a:ext cx="1039945" cy="1039945"/>
            </a:xfrm>
            <a:prstGeom prst="rect">
              <a:avLst/>
            </a:prstGeom>
          </p:spPr>
        </p:pic>
        <p:sp>
          <p:nvSpPr>
            <p:cNvPr id="67" name="文本框 66">
              <a:extLst>
                <a:ext uri="{FF2B5EF4-FFF2-40B4-BE49-F238E27FC236}">
                  <a16:creationId xmlns:a16="http://schemas.microsoft.com/office/drawing/2014/main" id="{9FAA6F63-8ADE-4F95-A105-B1AA793D0C58}"/>
                </a:ext>
              </a:extLst>
            </p:cNvPr>
            <p:cNvSpPr txBox="1"/>
            <p:nvPr/>
          </p:nvSpPr>
          <p:spPr>
            <a:xfrm>
              <a:off x="1619053" y="3319953"/>
              <a:ext cx="2929738" cy="481620"/>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REST API</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接口描述</a:t>
              </a:r>
            </a:p>
          </p:txBody>
        </p:sp>
      </p:grpSp>
      <p:grpSp>
        <p:nvGrpSpPr>
          <p:cNvPr id="72" name="组合 71">
            <a:extLst>
              <a:ext uri="{FF2B5EF4-FFF2-40B4-BE49-F238E27FC236}">
                <a16:creationId xmlns:a16="http://schemas.microsoft.com/office/drawing/2014/main" id="{01B99CD3-F4CE-498B-81DB-9C0F0086A40C}"/>
              </a:ext>
            </a:extLst>
          </p:cNvPr>
          <p:cNvGrpSpPr/>
          <p:nvPr/>
        </p:nvGrpSpPr>
        <p:grpSpPr>
          <a:xfrm>
            <a:off x="8700830" y="2904071"/>
            <a:ext cx="1409474" cy="771111"/>
            <a:chOff x="8429607" y="1413111"/>
            <a:chExt cx="2929738" cy="1709564"/>
          </a:xfrm>
        </p:grpSpPr>
        <p:pic>
          <p:nvPicPr>
            <p:cNvPr id="70" name="图片 69">
              <a:extLst>
                <a:ext uri="{FF2B5EF4-FFF2-40B4-BE49-F238E27FC236}">
                  <a16:creationId xmlns:a16="http://schemas.microsoft.com/office/drawing/2014/main" id="{04E04931-99B8-47FE-BE4D-2272BB5E90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0437" y="1413111"/>
              <a:ext cx="1219200" cy="1219200"/>
            </a:xfrm>
            <a:prstGeom prst="rect">
              <a:avLst/>
            </a:prstGeom>
          </p:spPr>
        </p:pic>
        <p:sp>
          <p:nvSpPr>
            <p:cNvPr id="71" name="文本框 70">
              <a:extLst>
                <a:ext uri="{FF2B5EF4-FFF2-40B4-BE49-F238E27FC236}">
                  <a16:creationId xmlns:a16="http://schemas.microsoft.com/office/drawing/2014/main" id="{4F1E11CA-04A3-42EE-8B61-909EB45FBF7E}"/>
                </a:ext>
              </a:extLst>
            </p:cNvPr>
            <p:cNvSpPr txBox="1"/>
            <p:nvPr/>
          </p:nvSpPr>
          <p:spPr>
            <a:xfrm>
              <a:off x="8429607" y="2542682"/>
              <a:ext cx="2929738" cy="579993"/>
            </a:xfrm>
            <a:prstGeom prst="rect">
              <a:avLst/>
            </a:prstGeom>
            <a:noFill/>
          </p:spPr>
          <p:txBody>
            <a:bodyPr wrap="square" rtlCol="0">
              <a:spAutoFit/>
            </a:bodyPr>
            <a:lstStyle/>
            <a:p>
              <a:r>
                <a:rPr lang="zh-CN" altLang="en-US" sz="105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外部</a:t>
              </a:r>
              <a:r>
                <a:rPr lang="en-US" altLang="zh-CN" sz="105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API</a:t>
              </a:r>
              <a:r>
                <a:rPr lang="zh-CN" altLang="en-US" sz="105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调用规范</a:t>
              </a:r>
            </a:p>
          </p:txBody>
        </p:sp>
      </p:grpSp>
      <p:grpSp>
        <p:nvGrpSpPr>
          <p:cNvPr id="78" name="组合 77">
            <a:extLst>
              <a:ext uri="{FF2B5EF4-FFF2-40B4-BE49-F238E27FC236}">
                <a16:creationId xmlns:a16="http://schemas.microsoft.com/office/drawing/2014/main" id="{D58D477A-0AC5-458E-AE82-B48D3BEBA7A6}"/>
              </a:ext>
            </a:extLst>
          </p:cNvPr>
          <p:cNvGrpSpPr/>
          <p:nvPr/>
        </p:nvGrpSpPr>
        <p:grpSpPr>
          <a:xfrm>
            <a:off x="7477104" y="1417952"/>
            <a:ext cx="1432340" cy="735598"/>
            <a:chOff x="802183" y="4545657"/>
            <a:chExt cx="3302093" cy="1578064"/>
          </a:xfrm>
        </p:grpSpPr>
        <p:pic>
          <p:nvPicPr>
            <p:cNvPr id="74" name="图片 73">
              <a:extLst>
                <a:ext uri="{FF2B5EF4-FFF2-40B4-BE49-F238E27FC236}">
                  <a16:creationId xmlns:a16="http://schemas.microsoft.com/office/drawing/2014/main" id="{7A88A75D-5F70-4FDF-9D25-8D595BE23A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752" y="4545657"/>
              <a:ext cx="1219200" cy="1219200"/>
            </a:xfrm>
            <a:prstGeom prst="rect">
              <a:avLst/>
            </a:prstGeom>
          </p:spPr>
        </p:pic>
        <p:pic>
          <p:nvPicPr>
            <p:cNvPr id="76" name="图片 75">
              <a:extLst>
                <a:ext uri="{FF2B5EF4-FFF2-40B4-BE49-F238E27FC236}">
                  <a16:creationId xmlns:a16="http://schemas.microsoft.com/office/drawing/2014/main" id="{D02B3E55-2A99-4B8C-AFB1-45D45E2E48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10898" y="4674747"/>
              <a:ext cx="961020" cy="961020"/>
            </a:xfrm>
            <a:prstGeom prst="rect">
              <a:avLst/>
            </a:prstGeom>
          </p:spPr>
        </p:pic>
        <p:sp>
          <p:nvSpPr>
            <p:cNvPr id="77" name="文本框 76">
              <a:extLst>
                <a:ext uri="{FF2B5EF4-FFF2-40B4-BE49-F238E27FC236}">
                  <a16:creationId xmlns:a16="http://schemas.microsoft.com/office/drawing/2014/main" id="{F4206710-5E0E-475E-B490-DF31843632A3}"/>
                </a:ext>
              </a:extLst>
            </p:cNvPr>
            <p:cNvSpPr txBox="1"/>
            <p:nvPr/>
          </p:nvSpPr>
          <p:spPr>
            <a:xfrm>
              <a:off x="802183" y="5562494"/>
              <a:ext cx="3302093" cy="561227"/>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数据持久化</a:t>
              </a:r>
              <a:r>
                <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a:t>
              </a:r>
              <a:endPar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73D4CC69-B1FF-4419-9DB7-1B10DDA747D5}"/>
              </a:ext>
            </a:extLst>
          </p:cNvPr>
          <p:cNvGrpSpPr/>
          <p:nvPr/>
        </p:nvGrpSpPr>
        <p:grpSpPr>
          <a:xfrm>
            <a:off x="5349655" y="761764"/>
            <a:ext cx="1966913" cy="943901"/>
            <a:chOff x="7334250" y="4214136"/>
            <a:chExt cx="3613197" cy="2027744"/>
          </a:xfrm>
        </p:grpSpPr>
        <p:pic>
          <p:nvPicPr>
            <p:cNvPr id="80" name="图片 79">
              <a:extLst>
                <a:ext uri="{FF2B5EF4-FFF2-40B4-BE49-F238E27FC236}">
                  <a16:creationId xmlns:a16="http://schemas.microsoft.com/office/drawing/2014/main" id="{727E7702-9CC3-427D-B826-6CF44D3A0B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53450" y="4225689"/>
              <a:ext cx="971470" cy="971470"/>
            </a:xfrm>
            <a:prstGeom prst="rect">
              <a:avLst/>
            </a:prstGeom>
          </p:spPr>
        </p:pic>
        <p:pic>
          <p:nvPicPr>
            <p:cNvPr id="82" name="图片 81">
              <a:extLst>
                <a:ext uri="{FF2B5EF4-FFF2-40B4-BE49-F238E27FC236}">
                  <a16:creationId xmlns:a16="http://schemas.microsoft.com/office/drawing/2014/main" id="{75CE8594-B3A6-4FBD-883E-2D3E886F7BC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4250" y="4214136"/>
              <a:ext cx="966788" cy="966788"/>
            </a:xfrm>
            <a:prstGeom prst="rect">
              <a:avLst/>
            </a:prstGeom>
          </p:spPr>
        </p:pic>
        <p:sp>
          <p:nvSpPr>
            <p:cNvPr id="83" name="文本框 82">
              <a:extLst>
                <a:ext uri="{FF2B5EF4-FFF2-40B4-BE49-F238E27FC236}">
                  <a16:creationId xmlns:a16="http://schemas.microsoft.com/office/drawing/2014/main" id="{872975AC-91EC-447C-929A-FFFB616CA2FD}"/>
                </a:ext>
              </a:extLst>
            </p:cNvPr>
            <p:cNvSpPr txBox="1"/>
            <p:nvPr/>
          </p:nvSpPr>
          <p:spPr>
            <a:xfrm>
              <a:off x="7334250" y="5316223"/>
              <a:ext cx="3613197" cy="925657"/>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用例实现</a:t>
              </a:r>
              <a:endPar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Security demo</a:t>
              </a:r>
            </a:p>
          </p:txBody>
        </p:sp>
      </p:grpSp>
      <p:grpSp>
        <p:nvGrpSpPr>
          <p:cNvPr id="88" name="组合 87">
            <a:extLst>
              <a:ext uri="{FF2B5EF4-FFF2-40B4-BE49-F238E27FC236}">
                <a16:creationId xmlns:a16="http://schemas.microsoft.com/office/drawing/2014/main" id="{0A418C18-4581-494A-91E3-A3BB7744D560}"/>
              </a:ext>
            </a:extLst>
          </p:cNvPr>
          <p:cNvGrpSpPr/>
          <p:nvPr/>
        </p:nvGrpSpPr>
        <p:grpSpPr>
          <a:xfrm>
            <a:off x="3314729" y="1274778"/>
            <a:ext cx="1157299" cy="772583"/>
            <a:chOff x="4938701" y="861479"/>
            <a:chExt cx="2176462" cy="1473645"/>
          </a:xfrm>
        </p:grpSpPr>
        <p:pic>
          <p:nvPicPr>
            <p:cNvPr id="86" name="图片 85">
              <a:extLst>
                <a:ext uri="{FF2B5EF4-FFF2-40B4-BE49-F238E27FC236}">
                  <a16:creationId xmlns:a16="http://schemas.microsoft.com/office/drawing/2014/main" id="{F9B9ED18-EE28-4268-8E20-962935021D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87" name="文本框 86">
              <a:extLst>
                <a:ext uri="{FF2B5EF4-FFF2-40B4-BE49-F238E27FC236}">
                  <a16:creationId xmlns:a16="http://schemas.microsoft.com/office/drawing/2014/main" id="{4D2C2242-24B1-405B-9955-092786201A87}"/>
                </a:ext>
              </a:extLst>
            </p:cNvPr>
            <p:cNvSpPr txBox="1"/>
            <p:nvPr/>
          </p:nvSpPr>
          <p:spPr>
            <a:xfrm>
              <a:off x="4938701" y="1836122"/>
              <a:ext cx="2176462" cy="499002"/>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设计模式</a:t>
              </a:r>
            </a:p>
          </p:txBody>
        </p:sp>
      </p:grpSp>
      <p:pic>
        <p:nvPicPr>
          <p:cNvPr id="47" name="图片 46" descr="upload_391079812">
            <a:extLst>
              <a:ext uri="{FF2B5EF4-FFF2-40B4-BE49-F238E27FC236}">
                <a16:creationId xmlns:a16="http://schemas.microsoft.com/office/drawing/2014/main" id="{9BD8777D-61AC-4705-9928-33ED1560F9AD}"/>
              </a:ext>
            </a:extLst>
          </p:cNvPr>
          <p:cNvPicPr>
            <a:picLocks noChangeAspect="1"/>
          </p:cNvPicPr>
          <p:nvPr/>
        </p:nvPicPr>
        <p:blipFill>
          <a:blip r:embed="rId13"/>
          <a:stretch>
            <a:fillRect/>
          </a:stretch>
        </p:blipFill>
        <p:spPr>
          <a:xfrm>
            <a:off x="52904" y="6025279"/>
            <a:ext cx="2856795" cy="728894"/>
          </a:xfrm>
          <a:prstGeom prst="rect">
            <a:avLst/>
          </a:prstGeom>
        </p:spPr>
      </p:pic>
    </p:spTree>
    <p:extLst>
      <p:ext uri="{BB962C8B-B14F-4D97-AF65-F5344CB8AC3E}">
        <p14:creationId xmlns:p14="http://schemas.microsoft.com/office/powerpoint/2010/main" val="3699187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6">
            <a:extLst>
              <a:ext uri="{FF2B5EF4-FFF2-40B4-BE49-F238E27FC236}">
                <a16:creationId xmlns:a16="http://schemas.microsoft.com/office/drawing/2014/main" id="{D953C986-1320-468E-86B9-952007239F29}"/>
              </a:ext>
            </a:extLst>
          </p:cNvPr>
          <p:cNvSpPr/>
          <p:nvPr/>
        </p:nvSpPr>
        <p:spPr>
          <a:xfrm rot="10800000">
            <a:off x="11266026"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9644F56-723E-4875-8D6C-EB1FCA0F324F}"/>
              </a:ext>
            </a:extLst>
          </p:cNvPr>
          <p:cNvSpPr txBox="1"/>
          <p:nvPr/>
        </p:nvSpPr>
        <p:spPr>
          <a:xfrm>
            <a:off x="5753071" y="2438795"/>
            <a:ext cx="731290" cy="1107996"/>
          </a:xfrm>
          <a:prstGeom prst="rect">
            <a:avLst/>
          </a:prstGeom>
          <a:noFill/>
        </p:spPr>
        <p:txBody>
          <a:bodyPr wrap="none" rtlCol="0">
            <a:spAutoFit/>
          </a:bodyPr>
          <a:lstStyle/>
          <a:p>
            <a:r>
              <a:rPr lang="en-US" altLang="zh-CN" sz="6600" dirty="0">
                <a:solidFill>
                  <a:schemeClr val="bg1"/>
                </a:solidFill>
                <a:latin typeface="Broadway" panose="04040905080B02020502" pitchFamily="82" charset="0"/>
              </a:rPr>
              <a:t>7</a:t>
            </a:r>
          </a:p>
        </p:txBody>
      </p:sp>
      <p:cxnSp>
        <p:nvCxnSpPr>
          <p:cNvPr id="5" name="直接连接符 4">
            <a:extLst>
              <a:ext uri="{FF2B5EF4-FFF2-40B4-BE49-F238E27FC236}">
                <a16:creationId xmlns:a16="http://schemas.microsoft.com/office/drawing/2014/main" id="{811CFD8F-220C-4D1F-8536-4C556CB7AC42}"/>
              </a:ext>
            </a:extLst>
          </p:cNvPr>
          <p:cNvCxnSpPr/>
          <p:nvPr/>
        </p:nvCxnSpPr>
        <p:spPr>
          <a:xfrm>
            <a:off x="5211667" y="3472464"/>
            <a:ext cx="18382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任意多边形 8">
            <a:extLst>
              <a:ext uri="{FF2B5EF4-FFF2-40B4-BE49-F238E27FC236}">
                <a16:creationId xmlns:a16="http://schemas.microsoft.com/office/drawing/2014/main" id="{D98B96C5-8494-4D68-9E15-062DB1D381F3}"/>
              </a:ext>
            </a:extLst>
          </p:cNvPr>
          <p:cNvSpPr/>
          <p:nvPr/>
        </p:nvSpPr>
        <p:spPr>
          <a:xfrm>
            <a:off x="0" y="2539539"/>
            <a:ext cx="925974" cy="1851948"/>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6F868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3AD2FB11-9E4F-4D99-9B25-3C97BDD73D10}"/>
              </a:ext>
            </a:extLst>
          </p:cNvPr>
          <p:cNvSpPr txBox="1"/>
          <p:nvPr/>
        </p:nvSpPr>
        <p:spPr>
          <a:xfrm>
            <a:off x="4361261" y="2801971"/>
            <a:ext cx="3899512" cy="1107996"/>
          </a:xfrm>
          <a:prstGeom prst="rect">
            <a:avLst/>
          </a:prstGeom>
        </p:spPr>
        <p:txBody>
          <a:bodyPr wrap="square" rtlCol="0">
            <a:spAutoFit/>
          </a:bodyPr>
          <a:lstStyle/>
          <a:p>
            <a:r>
              <a:rPr lang="en-US" altLang="zh-CN" sz="6600" b="1" dirty="0">
                <a:effectLst>
                  <a:outerShdw blurRad="38100" dist="38100" dir="2700000" algn="tl">
                    <a:srgbClr val="000000">
                      <a:alpha val="43137"/>
                    </a:srgbClr>
                  </a:outerShdw>
                </a:effectLst>
                <a:latin typeface="Comic Sans MS" panose="030F0702030302020204" pitchFamily="66" charset="0"/>
                <a:ea typeface="黑体" panose="02010609060101010101" charset="-122"/>
              </a:rPr>
              <a:t>Thanks!!!</a:t>
            </a:r>
            <a:endParaRPr lang="zh-CN" altLang="en-US" sz="6600" b="1" dirty="0">
              <a:effectLst>
                <a:outerShdw blurRad="38100" dist="38100" dir="2700000" algn="tl">
                  <a:srgbClr val="000000">
                    <a:alpha val="43137"/>
                  </a:srgbClr>
                </a:outerShdw>
              </a:effectLst>
              <a:latin typeface="Comic Sans MS" panose="030F0702030302020204" pitchFamily="66" charset="0"/>
              <a:ea typeface="黑体" panose="02010609060101010101" charset="-122"/>
            </a:endParaRPr>
          </a:p>
        </p:txBody>
      </p:sp>
      <p:sp>
        <p:nvSpPr>
          <p:cNvPr id="9" name="文本框 8">
            <a:extLst>
              <a:ext uri="{FF2B5EF4-FFF2-40B4-BE49-F238E27FC236}">
                <a16:creationId xmlns:a16="http://schemas.microsoft.com/office/drawing/2014/main" id="{22CB0534-696C-4F88-ACE0-CB19ED1165EA}"/>
              </a:ext>
            </a:extLst>
          </p:cNvPr>
          <p:cNvSpPr txBox="1"/>
          <p:nvPr/>
        </p:nvSpPr>
        <p:spPr>
          <a:xfrm>
            <a:off x="7477043" y="3985405"/>
            <a:ext cx="4114725" cy="2609911"/>
          </a:xfrm>
          <a:prstGeom prst="rect">
            <a:avLst/>
          </a:prstGeom>
          <a:ln w="22225" cmpd="tri">
            <a:solidFill>
              <a:srgbClr val="AFABAB">
                <a:alpha val="65000"/>
              </a:srgbClr>
            </a:solidFill>
            <a:prstDash val="solid"/>
            <a:miter lim="800000"/>
          </a:ln>
        </p:spPr>
        <p:txBody>
          <a:bodyPr wrap="square" rtlCol="0">
            <a:noAutofit/>
          </a:bodyPr>
          <a:lstStyle/>
          <a:p>
            <a:r>
              <a:rPr lang="zh-CN" altLang="en-US" sz="2000" dirty="0">
                <a:effectLst>
                  <a:outerShdw blurRad="38100" dist="38100" dir="2700000" algn="tl">
                    <a:srgbClr val="000000">
                      <a:alpha val="43137"/>
                    </a:srgbClr>
                  </a:outerShdw>
                </a:effectLst>
              </a:rPr>
              <a:t>汇报人：</a:t>
            </a:r>
          </a:p>
          <a:p>
            <a:r>
              <a:rPr lang="en-US" altLang="zh-CN" sz="2000" dirty="0">
                <a:effectLst>
                  <a:outerShdw blurRad="38100" dist="38100" dir="2700000" algn="tl">
                    <a:srgbClr val="000000">
                      <a:alpha val="43137"/>
                    </a:srgbClr>
                  </a:outerShdw>
                </a:effectLst>
              </a:rPr>
              <a:t>1853572</a:t>
            </a:r>
            <a:r>
              <a:rPr lang="zh-CN" altLang="en-US" sz="2000" dirty="0">
                <a:effectLst>
                  <a:outerShdw blurRad="38100" dist="38100" dir="2700000" algn="tl">
                    <a:srgbClr val="000000">
                      <a:alpha val="43137"/>
                    </a:srgbClr>
                  </a:outerShdw>
                </a:effectLst>
              </a:rPr>
              <a:t>           梁乔</a:t>
            </a:r>
          </a:p>
          <a:p>
            <a:r>
              <a:rPr lang="en-US" altLang="zh-CN" sz="2000" dirty="0">
                <a:effectLst>
                  <a:outerShdw blurRad="38100" dist="38100" dir="2700000" algn="tl">
                    <a:srgbClr val="000000">
                      <a:alpha val="43137"/>
                    </a:srgbClr>
                  </a:outerShdw>
                </a:effectLst>
              </a:rPr>
              <a:t>1854062           </a:t>
            </a:r>
            <a:r>
              <a:rPr lang="zh-CN" altLang="en-US" sz="2000" dirty="0">
                <a:effectLst>
                  <a:outerShdw blurRad="38100" dist="38100" dir="2700000" algn="tl">
                    <a:srgbClr val="000000">
                      <a:alpha val="43137"/>
                    </a:srgbClr>
                  </a:outerShdw>
                </a:effectLst>
              </a:rPr>
              <a:t>许之博</a:t>
            </a:r>
          </a:p>
          <a:p>
            <a:r>
              <a:rPr lang="en-US" altLang="zh-CN" sz="2000" dirty="0">
                <a:effectLst>
                  <a:outerShdw blurRad="38100" dist="38100" dir="2700000" algn="tl">
                    <a:srgbClr val="000000">
                      <a:alpha val="43137"/>
                    </a:srgbClr>
                  </a:outerShdw>
                </a:effectLst>
              </a:rPr>
              <a:t>1854117</a:t>
            </a:r>
            <a:r>
              <a:rPr lang="zh-CN" altLang="en-US" sz="2000" dirty="0">
                <a:effectLst>
                  <a:outerShdw blurRad="38100" dist="38100" dir="2700000" algn="tl">
                    <a:srgbClr val="000000">
                      <a:alpha val="43137"/>
                    </a:srgbClr>
                  </a:outerShdw>
                </a:effectLst>
              </a:rPr>
              <a:t>           李振宇</a:t>
            </a:r>
          </a:p>
          <a:p>
            <a:r>
              <a:rPr lang="en-US" altLang="zh-CN" sz="2000" dirty="0">
                <a:effectLst>
                  <a:outerShdw blurRad="38100" dist="38100" dir="2700000" algn="tl">
                    <a:srgbClr val="000000">
                      <a:alpha val="43137"/>
                    </a:srgbClr>
                  </a:outerShdw>
                </a:effectLst>
              </a:rPr>
              <a:t>1953803           </a:t>
            </a:r>
            <a:r>
              <a:rPr lang="zh-CN" altLang="en-US" sz="2000" dirty="0">
                <a:effectLst>
                  <a:outerShdw blurRad="38100" dist="38100" dir="2700000" algn="tl">
                    <a:srgbClr val="000000">
                      <a:alpha val="43137"/>
                    </a:srgbClr>
                  </a:outerShdw>
                </a:effectLst>
              </a:rPr>
              <a:t>郑逸玺</a:t>
            </a:r>
          </a:p>
          <a:p>
            <a:r>
              <a:rPr lang="en-US" altLang="zh-CN" sz="2000" dirty="0">
                <a:effectLst>
                  <a:outerShdw blurRad="38100" dist="38100" dir="2700000" algn="tl">
                    <a:srgbClr val="000000">
                      <a:alpha val="43137"/>
                    </a:srgbClr>
                  </a:outerShdw>
                </a:effectLst>
              </a:rPr>
              <a:t>1954106</a:t>
            </a:r>
            <a:r>
              <a:rPr lang="zh-CN" altLang="en-US" sz="2000" dirty="0">
                <a:effectLst>
                  <a:outerShdw blurRad="38100" dist="38100" dir="2700000" algn="tl">
                    <a:srgbClr val="000000">
                      <a:alpha val="43137"/>
                    </a:srgbClr>
                  </a:outerShdw>
                </a:effectLst>
              </a:rPr>
              <a:t>           陈文超</a:t>
            </a:r>
          </a:p>
          <a:p>
            <a:endParaRPr lang="zh-CN" altLang="en-US" sz="2000" dirty="0">
              <a:effectLst>
                <a:outerShdw blurRad="38100" dist="38100" dir="2700000" algn="tl">
                  <a:srgbClr val="000000">
                    <a:alpha val="43137"/>
                  </a:srgbClr>
                </a:outerShdw>
              </a:effectLst>
            </a:endParaRPr>
          </a:p>
          <a:p>
            <a:r>
              <a:rPr lang="zh-CN" altLang="en-US" sz="2000" dirty="0">
                <a:effectLst>
                  <a:outerShdw blurRad="38100" dist="38100" dir="2700000" algn="tl">
                    <a:srgbClr val="000000">
                      <a:alpha val="43137"/>
                    </a:srgbClr>
                  </a:outerShdw>
                </a:effectLst>
              </a:rPr>
              <a:t>                                     指导老师：刘岩</a:t>
            </a:r>
          </a:p>
        </p:txBody>
      </p:sp>
    </p:spTree>
    <p:extLst>
      <p:ext uri="{BB962C8B-B14F-4D97-AF65-F5344CB8AC3E}">
        <p14:creationId xmlns:p14="http://schemas.microsoft.com/office/powerpoint/2010/main" val="24453065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24C6358-F1B3-4771-A2AC-DAAD73D566AF}"/>
              </a:ext>
            </a:extLst>
          </p:cNvPr>
          <p:cNvGrpSpPr/>
          <p:nvPr/>
        </p:nvGrpSpPr>
        <p:grpSpPr>
          <a:xfrm>
            <a:off x="223371" y="246883"/>
            <a:ext cx="1860072" cy="1332535"/>
            <a:chOff x="1968283" y="808132"/>
            <a:chExt cx="3119085" cy="2006486"/>
          </a:xfrm>
        </p:grpSpPr>
        <p:sp>
          <p:nvSpPr>
            <p:cNvPr id="3" name="矩形 2">
              <a:extLst>
                <a:ext uri="{FF2B5EF4-FFF2-40B4-BE49-F238E27FC236}">
                  <a16:creationId xmlns:a16="http://schemas.microsoft.com/office/drawing/2014/main" id="{3B020FA2-8EC2-4D18-9702-08225F4FE4A4}"/>
                </a:ext>
              </a:extLst>
            </p:cNvPr>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06C071-AC76-46A1-9298-688176A480D1}"/>
                </a:ext>
              </a:extLst>
            </p:cNvPr>
            <p:cNvGrpSpPr/>
            <p:nvPr/>
          </p:nvGrpSpPr>
          <p:grpSpPr>
            <a:xfrm>
              <a:off x="1968283" y="808132"/>
              <a:ext cx="1499223" cy="1348030"/>
              <a:chOff x="2525103" y="467671"/>
              <a:chExt cx="2203995" cy="1981727"/>
            </a:xfrm>
          </p:grpSpPr>
          <p:grpSp>
            <p:nvGrpSpPr>
              <p:cNvPr id="5" name="组合 4">
                <a:extLst>
                  <a:ext uri="{FF2B5EF4-FFF2-40B4-BE49-F238E27FC236}">
                    <a16:creationId xmlns:a16="http://schemas.microsoft.com/office/drawing/2014/main" id="{72CC688C-AF78-4227-AAAF-0C2BE795AAF3}"/>
                  </a:ext>
                </a:extLst>
              </p:cNvPr>
              <p:cNvGrpSpPr/>
              <p:nvPr/>
            </p:nvGrpSpPr>
            <p:grpSpPr>
              <a:xfrm>
                <a:off x="2525103" y="467671"/>
                <a:ext cx="730654" cy="730654"/>
                <a:chOff x="2544981" y="467671"/>
                <a:chExt cx="730654" cy="730654"/>
              </a:xfrm>
            </p:grpSpPr>
            <p:sp>
              <p:nvSpPr>
                <p:cNvPr id="21" name="任意多边形 22">
                  <a:extLst>
                    <a:ext uri="{FF2B5EF4-FFF2-40B4-BE49-F238E27FC236}">
                      <a16:creationId xmlns:a16="http://schemas.microsoft.com/office/drawing/2014/main" id="{63CD9EAD-CF76-4AD6-810B-E9EC3BC74856}"/>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a:extLst>
                    <a:ext uri="{FF2B5EF4-FFF2-40B4-BE49-F238E27FC236}">
                      <a16:creationId xmlns:a16="http://schemas.microsoft.com/office/drawing/2014/main" id="{D78BD7DD-51A9-406D-BF0C-EF10D07DCD0D}"/>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8E538E5-23AA-41C7-99FC-59842EF5CD76}"/>
                  </a:ext>
                </a:extLst>
              </p:cNvPr>
              <p:cNvGrpSpPr/>
              <p:nvPr/>
            </p:nvGrpSpPr>
            <p:grpSpPr>
              <a:xfrm rot="18900000">
                <a:off x="2920247" y="618994"/>
                <a:ext cx="730654" cy="730654"/>
                <a:chOff x="2544981" y="467671"/>
                <a:chExt cx="730654" cy="730654"/>
              </a:xfrm>
            </p:grpSpPr>
            <p:sp>
              <p:nvSpPr>
                <p:cNvPr id="19" name="任意多边形 20">
                  <a:extLst>
                    <a:ext uri="{FF2B5EF4-FFF2-40B4-BE49-F238E27FC236}">
                      <a16:creationId xmlns:a16="http://schemas.microsoft.com/office/drawing/2014/main" id="{EE4790A7-4D05-4CB3-BD36-39F4AC7FA681}"/>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01CEE8FD-C422-48F7-AC88-20C7CF92FE5A}"/>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AA393B4-6D6D-42C5-A473-C9912F2F46B6}"/>
                  </a:ext>
                </a:extLst>
              </p:cNvPr>
              <p:cNvGrpSpPr/>
              <p:nvPr/>
            </p:nvGrpSpPr>
            <p:grpSpPr>
              <a:xfrm rot="13500000">
                <a:off x="3457473" y="1149242"/>
                <a:ext cx="730654" cy="730654"/>
                <a:chOff x="2544981" y="467671"/>
                <a:chExt cx="730654" cy="730654"/>
              </a:xfrm>
            </p:grpSpPr>
            <p:sp>
              <p:nvSpPr>
                <p:cNvPr id="17" name="任意多边形 18">
                  <a:extLst>
                    <a:ext uri="{FF2B5EF4-FFF2-40B4-BE49-F238E27FC236}">
                      <a16:creationId xmlns:a16="http://schemas.microsoft.com/office/drawing/2014/main" id="{FD344F59-79B0-40C1-B985-D4CC1594BFD9}"/>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9">
                  <a:extLst>
                    <a:ext uri="{FF2B5EF4-FFF2-40B4-BE49-F238E27FC236}">
                      <a16:creationId xmlns:a16="http://schemas.microsoft.com/office/drawing/2014/main" id="{E8AD3B88-E274-4301-94AA-9080F36FA38F}"/>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B0088628-84AA-493E-80CF-4DBD2A9E7D5C}"/>
                  </a:ext>
                </a:extLst>
              </p:cNvPr>
              <p:cNvGrpSpPr/>
              <p:nvPr/>
            </p:nvGrpSpPr>
            <p:grpSpPr>
              <a:xfrm rot="2700000">
                <a:off x="3458171" y="1172778"/>
                <a:ext cx="730654" cy="730654"/>
                <a:chOff x="2544981" y="467671"/>
                <a:chExt cx="730654" cy="730654"/>
              </a:xfrm>
            </p:grpSpPr>
            <p:sp>
              <p:nvSpPr>
                <p:cNvPr id="15" name="任意多边形 16">
                  <a:extLst>
                    <a:ext uri="{FF2B5EF4-FFF2-40B4-BE49-F238E27FC236}">
                      <a16:creationId xmlns:a16="http://schemas.microsoft.com/office/drawing/2014/main" id="{5DE9CC8F-D554-4F39-AFA5-323F155E44AB}"/>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7">
                  <a:extLst>
                    <a:ext uri="{FF2B5EF4-FFF2-40B4-BE49-F238E27FC236}">
                      <a16:creationId xmlns:a16="http://schemas.microsoft.com/office/drawing/2014/main" id="{C43E9E7B-0C48-4E19-BB3D-FE9D43A6A92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B6CCE1-A327-467A-A319-013B954AF29B}"/>
                  </a:ext>
                </a:extLst>
              </p:cNvPr>
              <p:cNvGrpSpPr/>
              <p:nvPr/>
            </p:nvGrpSpPr>
            <p:grpSpPr>
              <a:xfrm rot="2700000">
                <a:off x="3992510" y="624829"/>
                <a:ext cx="730654" cy="730654"/>
                <a:chOff x="2544981" y="467671"/>
                <a:chExt cx="730654" cy="730654"/>
              </a:xfrm>
            </p:grpSpPr>
            <p:sp>
              <p:nvSpPr>
                <p:cNvPr id="13" name="任意多边形 14">
                  <a:extLst>
                    <a:ext uri="{FF2B5EF4-FFF2-40B4-BE49-F238E27FC236}">
                      <a16:creationId xmlns:a16="http://schemas.microsoft.com/office/drawing/2014/main" id="{69336611-C2A7-48CB-80BB-7891A0EC668A}"/>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5">
                  <a:extLst>
                    <a:ext uri="{FF2B5EF4-FFF2-40B4-BE49-F238E27FC236}">
                      <a16:creationId xmlns:a16="http://schemas.microsoft.com/office/drawing/2014/main" id="{A938E18A-2FA2-4DB8-85B6-6E3B5AE632E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1834CE9-3AEA-4AA4-A8EC-6DA755C92ACB}"/>
                  </a:ext>
                </a:extLst>
              </p:cNvPr>
              <p:cNvGrpSpPr/>
              <p:nvPr/>
            </p:nvGrpSpPr>
            <p:grpSpPr>
              <a:xfrm rot="8100000">
                <a:off x="3984389" y="1704690"/>
                <a:ext cx="744709" cy="744708"/>
                <a:chOff x="2544981" y="453616"/>
                <a:chExt cx="744709" cy="744708"/>
              </a:xfrm>
            </p:grpSpPr>
            <p:sp>
              <p:nvSpPr>
                <p:cNvPr id="11" name="任意多边形 12">
                  <a:extLst>
                    <a:ext uri="{FF2B5EF4-FFF2-40B4-BE49-F238E27FC236}">
                      <a16:creationId xmlns:a16="http://schemas.microsoft.com/office/drawing/2014/main" id="{91FE07F1-0578-46DC-A43D-97E2E2CA70E7}"/>
                    </a:ext>
                  </a:extLst>
                </p:cNvPr>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a:extLst>
                    <a:ext uri="{FF2B5EF4-FFF2-40B4-BE49-F238E27FC236}">
                      <a16:creationId xmlns:a16="http://schemas.microsoft.com/office/drawing/2014/main" id="{85FD9B2E-ED8C-45B6-8AC7-A6116B597F1E}"/>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3" name="文本框 42">
            <a:extLst>
              <a:ext uri="{FF2B5EF4-FFF2-40B4-BE49-F238E27FC236}">
                <a16:creationId xmlns:a16="http://schemas.microsoft.com/office/drawing/2014/main" id="{739AB462-5C14-4C7E-94B0-7D24FE5DC432}"/>
              </a:ext>
            </a:extLst>
          </p:cNvPr>
          <p:cNvSpPr txBox="1"/>
          <p:nvPr/>
        </p:nvSpPr>
        <p:spPr>
          <a:xfrm>
            <a:off x="1355631" y="326532"/>
            <a:ext cx="2491567" cy="584775"/>
          </a:xfrm>
          <a:prstGeom prst="rect">
            <a:avLst/>
          </a:prstGeom>
        </p:spPr>
        <p:txBody>
          <a:bodyPr wrap="square" rtlCol="0">
            <a:spAutoFit/>
          </a:bodyPr>
          <a:lstStyle/>
          <a:p>
            <a:r>
              <a:rPr lang="en-US" altLang="zh-CN" sz="3200" b="1" dirty="0">
                <a:effectLst>
                  <a:outerShdw blurRad="38100" dist="38100" dir="2700000" algn="tl">
                    <a:srgbClr val="000000">
                      <a:alpha val="43137"/>
                    </a:srgbClr>
                  </a:outerShdw>
                </a:effectLst>
                <a:latin typeface="黑体" panose="02010609060101010101" charset="-122"/>
                <a:ea typeface="黑体" panose="02010609060101010101" charset="-122"/>
              </a:rPr>
              <a:t>1 </a:t>
            </a:r>
            <a:r>
              <a:rPr lang="zh-CN" altLang="en-US" sz="3200" b="1" dirty="0">
                <a:effectLst>
                  <a:outerShdw blurRad="38100" dist="38100" dir="2700000" algn="tl">
                    <a:srgbClr val="000000">
                      <a:alpha val="43137"/>
                    </a:srgbClr>
                  </a:outerShdw>
                </a:effectLst>
                <a:latin typeface="黑体" panose="02010609060101010101" charset="-122"/>
                <a:ea typeface="黑体" panose="02010609060101010101" charset="-122"/>
              </a:rPr>
              <a:t>项目进展</a:t>
            </a:r>
          </a:p>
        </p:txBody>
      </p:sp>
      <p:grpSp>
        <p:nvGrpSpPr>
          <p:cNvPr id="62" name="组合 61">
            <a:extLst>
              <a:ext uri="{FF2B5EF4-FFF2-40B4-BE49-F238E27FC236}">
                <a16:creationId xmlns:a16="http://schemas.microsoft.com/office/drawing/2014/main" id="{94AE7A41-4BC5-4853-96FC-AC22E6E8FE13}"/>
              </a:ext>
            </a:extLst>
          </p:cNvPr>
          <p:cNvGrpSpPr/>
          <p:nvPr/>
        </p:nvGrpSpPr>
        <p:grpSpPr>
          <a:xfrm>
            <a:off x="2730660" y="1710818"/>
            <a:ext cx="1127296" cy="992678"/>
            <a:chOff x="4857750" y="2976562"/>
            <a:chExt cx="2628900" cy="1992981"/>
          </a:xfrm>
        </p:grpSpPr>
        <p:grpSp>
          <p:nvGrpSpPr>
            <p:cNvPr id="53" name="组合 52">
              <a:extLst>
                <a:ext uri="{FF2B5EF4-FFF2-40B4-BE49-F238E27FC236}">
                  <a16:creationId xmlns:a16="http://schemas.microsoft.com/office/drawing/2014/main" id="{A8C3AC27-C89F-4746-916F-7173390DDC29}"/>
                </a:ext>
              </a:extLst>
            </p:cNvPr>
            <p:cNvGrpSpPr/>
            <p:nvPr/>
          </p:nvGrpSpPr>
          <p:grpSpPr>
            <a:xfrm>
              <a:off x="4857750" y="2976562"/>
              <a:ext cx="2476500" cy="1219200"/>
              <a:chOff x="4248150" y="2819400"/>
              <a:chExt cx="2476500" cy="1219200"/>
            </a:xfrm>
          </p:grpSpPr>
          <p:pic>
            <p:nvPicPr>
              <p:cNvPr id="36" name="图片 35">
                <a:extLst>
                  <a:ext uri="{FF2B5EF4-FFF2-40B4-BE49-F238E27FC236}">
                    <a16:creationId xmlns:a16="http://schemas.microsoft.com/office/drawing/2014/main" id="{2105B831-DE47-49A7-95E9-93D04E7AB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350" y="2819400"/>
                <a:ext cx="1257300" cy="1219200"/>
              </a:xfrm>
              <a:prstGeom prst="rect">
                <a:avLst/>
              </a:prstGeom>
            </p:spPr>
          </p:pic>
          <p:pic>
            <p:nvPicPr>
              <p:cNvPr id="48" name="图片 47">
                <a:extLst>
                  <a:ext uri="{FF2B5EF4-FFF2-40B4-BE49-F238E27FC236}">
                    <a16:creationId xmlns:a16="http://schemas.microsoft.com/office/drawing/2014/main" id="{AB151AF5-2E5B-4209-A6C8-3375E33EF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150" y="2819400"/>
                <a:ext cx="1219200" cy="1219200"/>
              </a:xfrm>
              <a:prstGeom prst="rect">
                <a:avLst/>
              </a:prstGeom>
            </p:spPr>
          </p:pic>
        </p:grpSp>
        <p:sp>
          <p:nvSpPr>
            <p:cNvPr id="60" name="文本框 59">
              <a:extLst>
                <a:ext uri="{FF2B5EF4-FFF2-40B4-BE49-F238E27FC236}">
                  <a16:creationId xmlns:a16="http://schemas.microsoft.com/office/drawing/2014/main" id="{772F51CE-3CD2-4964-AA2B-1CE6EC666C34}"/>
                </a:ext>
              </a:extLst>
            </p:cNvPr>
            <p:cNvSpPr txBox="1"/>
            <p:nvPr/>
          </p:nvSpPr>
          <p:spPr>
            <a:xfrm>
              <a:off x="5310188" y="4314825"/>
              <a:ext cx="2176462" cy="654718"/>
            </a:xfrm>
            <a:prstGeom prst="rect">
              <a:avLst/>
            </a:prstGeom>
            <a:noFill/>
          </p:spPr>
          <p:txBody>
            <a:bodyPr wrap="square" rtlCol="0">
              <a:spAutoFit/>
            </a:bodyPr>
            <a:lstStyle/>
            <a:p>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架构风格</a:t>
              </a:r>
            </a:p>
          </p:txBody>
        </p:sp>
      </p:grpSp>
      <p:grpSp>
        <p:nvGrpSpPr>
          <p:cNvPr id="68" name="组合 67">
            <a:extLst>
              <a:ext uri="{FF2B5EF4-FFF2-40B4-BE49-F238E27FC236}">
                <a16:creationId xmlns:a16="http://schemas.microsoft.com/office/drawing/2014/main" id="{24DBA78E-AD46-4052-851B-6233CA76CB00}"/>
              </a:ext>
            </a:extLst>
          </p:cNvPr>
          <p:cNvGrpSpPr/>
          <p:nvPr/>
        </p:nvGrpSpPr>
        <p:grpSpPr>
          <a:xfrm>
            <a:off x="2274428" y="3429000"/>
            <a:ext cx="977197" cy="687647"/>
            <a:chOff x="1619053" y="1933083"/>
            <a:chExt cx="2929738" cy="1955890"/>
          </a:xfrm>
        </p:grpSpPr>
        <p:pic>
          <p:nvPicPr>
            <p:cNvPr id="64" name="图片 63">
              <a:extLst>
                <a:ext uri="{FF2B5EF4-FFF2-40B4-BE49-F238E27FC236}">
                  <a16:creationId xmlns:a16="http://schemas.microsoft.com/office/drawing/2014/main" id="{DEC8A50B-BD4E-498E-BDB8-642248711E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4175" y="1933083"/>
              <a:ext cx="1219200" cy="1219200"/>
            </a:xfrm>
            <a:prstGeom prst="rect">
              <a:avLst/>
            </a:prstGeom>
          </p:spPr>
        </p:pic>
        <p:pic>
          <p:nvPicPr>
            <p:cNvPr id="66" name="图片 65">
              <a:extLst>
                <a:ext uri="{FF2B5EF4-FFF2-40B4-BE49-F238E27FC236}">
                  <a16:creationId xmlns:a16="http://schemas.microsoft.com/office/drawing/2014/main" id="{4AB1B66B-286B-4AB3-83ED-8E9BAF25D8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40245" y="2022711"/>
              <a:ext cx="1039945" cy="1039945"/>
            </a:xfrm>
            <a:prstGeom prst="rect">
              <a:avLst/>
            </a:prstGeom>
          </p:spPr>
        </p:pic>
        <p:sp>
          <p:nvSpPr>
            <p:cNvPr id="67" name="文本框 66">
              <a:extLst>
                <a:ext uri="{FF2B5EF4-FFF2-40B4-BE49-F238E27FC236}">
                  <a16:creationId xmlns:a16="http://schemas.microsoft.com/office/drawing/2014/main" id="{9FAA6F63-8ADE-4F95-A105-B1AA793D0C58}"/>
                </a:ext>
              </a:extLst>
            </p:cNvPr>
            <p:cNvSpPr txBox="1"/>
            <p:nvPr/>
          </p:nvSpPr>
          <p:spPr>
            <a:xfrm>
              <a:off x="1619053" y="3319952"/>
              <a:ext cx="2929738" cy="569021"/>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REST API</a:t>
              </a:r>
              <a:r>
                <a:rPr lang="zh-CN" altLang="en-US" sz="7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接口描述</a:t>
              </a:r>
            </a:p>
          </p:txBody>
        </p:sp>
      </p:grpSp>
      <p:grpSp>
        <p:nvGrpSpPr>
          <p:cNvPr id="72" name="组合 71">
            <a:extLst>
              <a:ext uri="{FF2B5EF4-FFF2-40B4-BE49-F238E27FC236}">
                <a16:creationId xmlns:a16="http://schemas.microsoft.com/office/drawing/2014/main" id="{01B99CD3-F4CE-498B-81DB-9C0F0086A40C}"/>
              </a:ext>
            </a:extLst>
          </p:cNvPr>
          <p:cNvGrpSpPr/>
          <p:nvPr/>
        </p:nvGrpSpPr>
        <p:grpSpPr>
          <a:xfrm>
            <a:off x="4582262" y="4206329"/>
            <a:ext cx="2853861" cy="1678689"/>
            <a:chOff x="8411744" y="1413111"/>
            <a:chExt cx="2929738" cy="1681690"/>
          </a:xfrm>
        </p:grpSpPr>
        <p:pic>
          <p:nvPicPr>
            <p:cNvPr id="70" name="图片 69">
              <a:extLst>
                <a:ext uri="{FF2B5EF4-FFF2-40B4-BE49-F238E27FC236}">
                  <a16:creationId xmlns:a16="http://schemas.microsoft.com/office/drawing/2014/main" id="{04E04931-99B8-47FE-BE4D-2272BB5E90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0437" y="1413111"/>
              <a:ext cx="1219200" cy="1219200"/>
            </a:xfrm>
            <a:prstGeom prst="rect">
              <a:avLst/>
            </a:prstGeom>
          </p:spPr>
        </p:pic>
        <p:sp>
          <p:nvSpPr>
            <p:cNvPr id="71" name="文本框 70">
              <a:extLst>
                <a:ext uri="{FF2B5EF4-FFF2-40B4-BE49-F238E27FC236}">
                  <a16:creationId xmlns:a16="http://schemas.microsoft.com/office/drawing/2014/main" id="{4F1E11CA-04A3-42EE-8B61-909EB45FBF7E}"/>
                </a:ext>
              </a:extLst>
            </p:cNvPr>
            <p:cNvSpPr txBox="1"/>
            <p:nvPr/>
          </p:nvSpPr>
          <p:spPr>
            <a:xfrm>
              <a:off x="8411744" y="2632311"/>
              <a:ext cx="2929738" cy="462490"/>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外部</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API</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调用规范</a:t>
              </a:r>
            </a:p>
          </p:txBody>
        </p:sp>
      </p:grpSp>
      <p:grpSp>
        <p:nvGrpSpPr>
          <p:cNvPr id="78" name="组合 77">
            <a:extLst>
              <a:ext uri="{FF2B5EF4-FFF2-40B4-BE49-F238E27FC236}">
                <a16:creationId xmlns:a16="http://schemas.microsoft.com/office/drawing/2014/main" id="{D58D477A-0AC5-458E-AE82-B48D3BEBA7A6}"/>
              </a:ext>
            </a:extLst>
          </p:cNvPr>
          <p:cNvGrpSpPr/>
          <p:nvPr/>
        </p:nvGrpSpPr>
        <p:grpSpPr>
          <a:xfrm>
            <a:off x="8357683" y="3212596"/>
            <a:ext cx="1432340" cy="735598"/>
            <a:chOff x="802183" y="4545657"/>
            <a:chExt cx="3302093" cy="1578064"/>
          </a:xfrm>
        </p:grpSpPr>
        <p:pic>
          <p:nvPicPr>
            <p:cNvPr id="74" name="图片 73">
              <a:extLst>
                <a:ext uri="{FF2B5EF4-FFF2-40B4-BE49-F238E27FC236}">
                  <a16:creationId xmlns:a16="http://schemas.microsoft.com/office/drawing/2014/main" id="{7A88A75D-5F70-4FDF-9D25-8D595BE23A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752" y="4545657"/>
              <a:ext cx="1219200" cy="1219200"/>
            </a:xfrm>
            <a:prstGeom prst="rect">
              <a:avLst/>
            </a:prstGeom>
          </p:spPr>
        </p:pic>
        <p:pic>
          <p:nvPicPr>
            <p:cNvPr id="76" name="图片 75">
              <a:extLst>
                <a:ext uri="{FF2B5EF4-FFF2-40B4-BE49-F238E27FC236}">
                  <a16:creationId xmlns:a16="http://schemas.microsoft.com/office/drawing/2014/main" id="{D02B3E55-2A99-4B8C-AFB1-45D45E2E48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10897" y="4674747"/>
              <a:ext cx="961020" cy="961019"/>
            </a:xfrm>
            <a:prstGeom prst="rect">
              <a:avLst/>
            </a:prstGeom>
          </p:spPr>
        </p:pic>
        <p:sp>
          <p:nvSpPr>
            <p:cNvPr id="77" name="文本框 76">
              <a:extLst>
                <a:ext uri="{FF2B5EF4-FFF2-40B4-BE49-F238E27FC236}">
                  <a16:creationId xmlns:a16="http://schemas.microsoft.com/office/drawing/2014/main" id="{F4206710-5E0E-475E-B490-DF31843632A3}"/>
                </a:ext>
              </a:extLst>
            </p:cNvPr>
            <p:cNvSpPr txBox="1"/>
            <p:nvPr/>
          </p:nvSpPr>
          <p:spPr>
            <a:xfrm>
              <a:off x="802183" y="5562494"/>
              <a:ext cx="3302093" cy="561227"/>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数据持久化</a:t>
              </a:r>
              <a:r>
                <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a:t>
              </a:r>
              <a:endPar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73D4CC69-B1FF-4419-9DB7-1B10DDA747D5}"/>
              </a:ext>
            </a:extLst>
          </p:cNvPr>
          <p:cNvGrpSpPr/>
          <p:nvPr/>
        </p:nvGrpSpPr>
        <p:grpSpPr>
          <a:xfrm>
            <a:off x="7473517" y="1596244"/>
            <a:ext cx="1966913" cy="943901"/>
            <a:chOff x="7334250" y="4214136"/>
            <a:chExt cx="3613197" cy="2027744"/>
          </a:xfrm>
        </p:grpSpPr>
        <p:pic>
          <p:nvPicPr>
            <p:cNvPr id="80" name="图片 79">
              <a:extLst>
                <a:ext uri="{FF2B5EF4-FFF2-40B4-BE49-F238E27FC236}">
                  <a16:creationId xmlns:a16="http://schemas.microsoft.com/office/drawing/2014/main" id="{727E7702-9CC3-427D-B826-6CF44D3A0B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53450" y="4225689"/>
              <a:ext cx="971470" cy="971470"/>
            </a:xfrm>
            <a:prstGeom prst="rect">
              <a:avLst/>
            </a:prstGeom>
          </p:spPr>
        </p:pic>
        <p:pic>
          <p:nvPicPr>
            <p:cNvPr id="82" name="图片 81">
              <a:extLst>
                <a:ext uri="{FF2B5EF4-FFF2-40B4-BE49-F238E27FC236}">
                  <a16:creationId xmlns:a16="http://schemas.microsoft.com/office/drawing/2014/main" id="{75CE8594-B3A6-4FBD-883E-2D3E886F7B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4250" y="4214136"/>
              <a:ext cx="966788" cy="966788"/>
            </a:xfrm>
            <a:prstGeom prst="rect">
              <a:avLst/>
            </a:prstGeom>
          </p:spPr>
        </p:pic>
        <p:sp>
          <p:nvSpPr>
            <p:cNvPr id="83" name="文本框 82">
              <a:extLst>
                <a:ext uri="{FF2B5EF4-FFF2-40B4-BE49-F238E27FC236}">
                  <a16:creationId xmlns:a16="http://schemas.microsoft.com/office/drawing/2014/main" id="{872975AC-91EC-447C-929A-FFFB616CA2FD}"/>
                </a:ext>
              </a:extLst>
            </p:cNvPr>
            <p:cNvSpPr txBox="1"/>
            <p:nvPr/>
          </p:nvSpPr>
          <p:spPr>
            <a:xfrm>
              <a:off x="7334250" y="5316223"/>
              <a:ext cx="3613197" cy="925657"/>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用例实现</a:t>
              </a:r>
              <a:endPar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Security demo</a:t>
              </a:r>
            </a:p>
          </p:txBody>
        </p:sp>
      </p:grpSp>
      <p:grpSp>
        <p:nvGrpSpPr>
          <p:cNvPr id="88" name="组合 87">
            <a:extLst>
              <a:ext uri="{FF2B5EF4-FFF2-40B4-BE49-F238E27FC236}">
                <a16:creationId xmlns:a16="http://schemas.microsoft.com/office/drawing/2014/main" id="{0A418C18-4581-494A-91E3-A3BB7744D560}"/>
              </a:ext>
            </a:extLst>
          </p:cNvPr>
          <p:cNvGrpSpPr/>
          <p:nvPr/>
        </p:nvGrpSpPr>
        <p:grpSpPr>
          <a:xfrm>
            <a:off x="5342382" y="847423"/>
            <a:ext cx="1157299" cy="772583"/>
            <a:chOff x="4938701" y="861479"/>
            <a:chExt cx="2176462" cy="1473645"/>
          </a:xfrm>
        </p:grpSpPr>
        <p:pic>
          <p:nvPicPr>
            <p:cNvPr id="86" name="图片 85">
              <a:extLst>
                <a:ext uri="{FF2B5EF4-FFF2-40B4-BE49-F238E27FC236}">
                  <a16:creationId xmlns:a16="http://schemas.microsoft.com/office/drawing/2014/main" id="{F9B9ED18-EE28-4268-8E20-962935021D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87" name="文本框 86">
              <a:extLst>
                <a:ext uri="{FF2B5EF4-FFF2-40B4-BE49-F238E27FC236}">
                  <a16:creationId xmlns:a16="http://schemas.microsoft.com/office/drawing/2014/main" id="{4D2C2242-24B1-405B-9955-092786201A87}"/>
                </a:ext>
              </a:extLst>
            </p:cNvPr>
            <p:cNvSpPr txBox="1"/>
            <p:nvPr/>
          </p:nvSpPr>
          <p:spPr>
            <a:xfrm>
              <a:off x="4938701" y="1836122"/>
              <a:ext cx="2176462" cy="499002"/>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设计模式</a:t>
              </a:r>
            </a:p>
          </p:txBody>
        </p:sp>
      </p:grpSp>
      <p:pic>
        <p:nvPicPr>
          <p:cNvPr id="47" name="图片 46" descr="upload_391079812">
            <a:extLst>
              <a:ext uri="{FF2B5EF4-FFF2-40B4-BE49-F238E27FC236}">
                <a16:creationId xmlns:a16="http://schemas.microsoft.com/office/drawing/2014/main" id="{4BB7C880-20F0-4DF9-8C28-6363078A9F5E}"/>
              </a:ext>
            </a:extLst>
          </p:cNvPr>
          <p:cNvPicPr>
            <a:picLocks noChangeAspect="1"/>
          </p:cNvPicPr>
          <p:nvPr/>
        </p:nvPicPr>
        <p:blipFill>
          <a:blip r:embed="rId12"/>
          <a:stretch>
            <a:fillRect/>
          </a:stretch>
        </p:blipFill>
        <p:spPr>
          <a:xfrm>
            <a:off x="52904" y="6025279"/>
            <a:ext cx="2856795" cy="728894"/>
          </a:xfrm>
          <a:prstGeom prst="rect">
            <a:avLst/>
          </a:prstGeom>
        </p:spPr>
      </p:pic>
    </p:spTree>
    <p:extLst>
      <p:ext uri="{BB962C8B-B14F-4D97-AF65-F5344CB8AC3E}">
        <p14:creationId xmlns:p14="http://schemas.microsoft.com/office/powerpoint/2010/main" val="13797114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24C6358-F1B3-4771-A2AC-DAAD73D566AF}"/>
              </a:ext>
            </a:extLst>
          </p:cNvPr>
          <p:cNvGrpSpPr/>
          <p:nvPr/>
        </p:nvGrpSpPr>
        <p:grpSpPr>
          <a:xfrm>
            <a:off x="223371" y="246883"/>
            <a:ext cx="1860072" cy="1332535"/>
            <a:chOff x="1968283" y="808132"/>
            <a:chExt cx="3119085" cy="2006486"/>
          </a:xfrm>
        </p:grpSpPr>
        <p:sp>
          <p:nvSpPr>
            <p:cNvPr id="3" name="矩形 2">
              <a:extLst>
                <a:ext uri="{FF2B5EF4-FFF2-40B4-BE49-F238E27FC236}">
                  <a16:creationId xmlns:a16="http://schemas.microsoft.com/office/drawing/2014/main" id="{3B020FA2-8EC2-4D18-9702-08225F4FE4A4}"/>
                </a:ext>
              </a:extLst>
            </p:cNvPr>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06C071-AC76-46A1-9298-688176A480D1}"/>
                </a:ext>
              </a:extLst>
            </p:cNvPr>
            <p:cNvGrpSpPr/>
            <p:nvPr/>
          </p:nvGrpSpPr>
          <p:grpSpPr>
            <a:xfrm>
              <a:off x="1968283" y="808132"/>
              <a:ext cx="1499223" cy="1348030"/>
              <a:chOff x="2525103" y="467671"/>
              <a:chExt cx="2203995" cy="1981727"/>
            </a:xfrm>
          </p:grpSpPr>
          <p:grpSp>
            <p:nvGrpSpPr>
              <p:cNvPr id="5" name="组合 4">
                <a:extLst>
                  <a:ext uri="{FF2B5EF4-FFF2-40B4-BE49-F238E27FC236}">
                    <a16:creationId xmlns:a16="http://schemas.microsoft.com/office/drawing/2014/main" id="{72CC688C-AF78-4227-AAAF-0C2BE795AAF3}"/>
                  </a:ext>
                </a:extLst>
              </p:cNvPr>
              <p:cNvGrpSpPr/>
              <p:nvPr/>
            </p:nvGrpSpPr>
            <p:grpSpPr>
              <a:xfrm>
                <a:off x="2525103" y="467671"/>
                <a:ext cx="730654" cy="730654"/>
                <a:chOff x="2544981" y="467671"/>
                <a:chExt cx="730654" cy="730654"/>
              </a:xfrm>
            </p:grpSpPr>
            <p:sp>
              <p:nvSpPr>
                <p:cNvPr id="21" name="任意多边形 22">
                  <a:extLst>
                    <a:ext uri="{FF2B5EF4-FFF2-40B4-BE49-F238E27FC236}">
                      <a16:creationId xmlns:a16="http://schemas.microsoft.com/office/drawing/2014/main" id="{63CD9EAD-CF76-4AD6-810B-E9EC3BC74856}"/>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a:extLst>
                    <a:ext uri="{FF2B5EF4-FFF2-40B4-BE49-F238E27FC236}">
                      <a16:creationId xmlns:a16="http://schemas.microsoft.com/office/drawing/2014/main" id="{D78BD7DD-51A9-406D-BF0C-EF10D07DCD0D}"/>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8E538E5-23AA-41C7-99FC-59842EF5CD76}"/>
                  </a:ext>
                </a:extLst>
              </p:cNvPr>
              <p:cNvGrpSpPr/>
              <p:nvPr/>
            </p:nvGrpSpPr>
            <p:grpSpPr>
              <a:xfrm rot="18900000">
                <a:off x="2920247" y="618994"/>
                <a:ext cx="730654" cy="730654"/>
                <a:chOff x="2544981" y="467671"/>
                <a:chExt cx="730654" cy="730654"/>
              </a:xfrm>
            </p:grpSpPr>
            <p:sp>
              <p:nvSpPr>
                <p:cNvPr id="19" name="任意多边形 20">
                  <a:extLst>
                    <a:ext uri="{FF2B5EF4-FFF2-40B4-BE49-F238E27FC236}">
                      <a16:creationId xmlns:a16="http://schemas.microsoft.com/office/drawing/2014/main" id="{EE4790A7-4D05-4CB3-BD36-39F4AC7FA681}"/>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01CEE8FD-C422-48F7-AC88-20C7CF92FE5A}"/>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AA393B4-6D6D-42C5-A473-C9912F2F46B6}"/>
                  </a:ext>
                </a:extLst>
              </p:cNvPr>
              <p:cNvGrpSpPr/>
              <p:nvPr/>
            </p:nvGrpSpPr>
            <p:grpSpPr>
              <a:xfrm rot="13500000">
                <a:off x="3457473" y="1149242"/>
                <a:ext cx="730654" cy="730654"/>
                <a:chOff x="2544981" y="467671"/>
                <a:chExt cx="730654" cy="730654"/>
              </a:xfrm>
            </p:grpSpPr>
            <p:sp>
              <p:nvSpPr>
                <p:cNvPr id="17" name="任意多边形 18">
                  <a:extLst>
                    <a:ext uri="{FF2B5EF4-FFF2-40B4-BE49-F238E27FC236}">
                      <a16:creationId xmlns:a16="http://schemas.microsoft.com/office/drawing/2014/main" id="{FD344F59-79B0-40C1-B985-D4CC1594BFD9}"/>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9">
                  <a:extLst>
                    <a:ext uri="{FF2B5EF4-FFF2-40B4-BE49-F238E27FC236}">
                      <a16:creationId xmlns:a16="http://schemas.microsoft.com/office/drawing/2014/main" id="{E8AD3B88-E274-4301-94AA-9080F36FA38F}"/>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B0088628-84AA-493E-80CF-4DBD2A9E7D5C}"/>
                  </a:ext>
                </a:extLst>
              </p:cNvPr>
              <p:cNvGrpSpPr/>
              <p:nvPr/>
            </p:nvGrpSpPr>
            <p:grpSpPr>
              <a:xfrm rot="2700000">
                <a:off x="3458171" y="1172778"/>
                <a:ext cx="730654" cy="730654"/>
                <a:chOff x="2544981" y="467671"/>
                <a:chExt cx="730654" cy="730654"/>
              </a:xfrm>
            </p:grpSpPr>
            <p:sp>
              <p:nvSpPr>
                <p:cNvPr id="15" name="任意多边形 16">
                  <a:extLst>
                    <a:ext uri="{FF2B5EF4-FFF2-40B4-BE49-F238E27FC236}">
                      <a16:creationId xmlns:a16="http://schemas.microsoft.com/office/drawing/2014/main" id="{5DE9CC8F-D554-4F39-AFA5-323F155E44AB}"/>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7">
                  <a:extLst>
                    <a:ext uri="{FF2B5EF4-FFF2-40B4-BE49-F238E27FC236}">
                      <a16:creationId xmlns:a16="http://schemas.microsoft.com/office/drawing/2014/main" id="{C43E9E7B-0C48-4E19-BB3D-FE9D43A6A92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B6CCE1-A327-467A-A319-013B954AF29B}"/>
                  </a:ext>
                </a:extLst>
              </p:cNvPr>
              <p:cNvGrpSpPr/>
              <p:nvPr/>
            </p:nvGrpSpPr>
            <p:grpSpPr>
              <a:xfrm rot="2700000">
                <a:off x="3992510" y="624829"/>
                <a:ext cx="730654" cy="730654"/>
                <a:chOff x="2544981" y="467671"/>
                <a:chExt cx="730654" cy="730654"/>
              </a:xfrm>
            </p:grpSpPr>
            <p:sp>
              <p:nvSpPr>
                <p:cNvPr id="13" name="任意多边形 14">
                  <a:extLst>
                    <a:ext uri="{FF2B5EF4-FFF2-40B4-BE49-F238E27FC236}">
                      <a16:creationId xmlns:a16="http://schemas.microsoft.com/office/drawing/2014/main" id="{69336611-C2A7-48CB-80BB-7891A0EC668A}"/>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5">
                  <a:extLst>
                    <a:ext uri="{FF2B5EF4-FFF2-40B4-BE49-F238E27FC236}">
                      <a16:creationId xmlns:a16="http://schemas.microsoft.com/office/drawing/2014/main" id="{A938E18A-2FA2-4DB8-85B6-6E3B5AE632E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1834CE9-3AEA-4AA4-A8EC-6DA755C92ACB}"/>
                  </a:ext>
                </a:extLst>
              </p:cNvPr>
              <p:cNvGrpSpPr/>
              <p:nvPr/>
            </p:nvGrpSpPr>
            <p:grpSpPr>
              <a:xfrm rot="8100000">
                <a:off x="3984389" y="1704690"/>
                <a:ext cx="744709" cy="744708"/>
                <a:chOff x="2544981" y="453616"/>
                <a:chExt cx="744709" cy="744708"/>
              </a:xfrm>
            </p:grpSpPr>
            <p:sp>
              <p:nvSpPr>
                <p:cNvPr id="11" name="任意多边形 12">
                  <a:extLst>
                    <a:ext uri="{FF2B5EF4-FFF2-40B4-BE49-F238E27FC236}">
                      <a16:creationId xmlns:a16="http://schemas.microsoft.com/office/drawing/2014/main" id="{91FE07F1-0578-46DC-A43D-97E2E2CA70E7}"/>
                    </a:ext>
                  </a:extLst>
                </p:cNvPr>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a:extLst>
                    <a:ext uri="{FF2B5EF4-FFF2-40B4-BE49-F238E27FC236}">
                      <a16:creationId xmlns:a16="http://schemas.microsoft.com/office/drawing/2014/main" id="{85FD9B2E-ED8C-45B6-8AC7-A6116B597F1E}"/>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3" name="文本框 42">
            <a:extLst>
              <a:ext uri="{FF2B5EF4-FFF2-40B4-BE49-F238E27FC236}">
                <a16:creationId xmlns:a16="http://schemas.microsoft.com/office/drawing/2014/main" id="{739AB462-5C14-4C7E-94B0-7D24FE5DC432}"/>
              </a:ext>
            </a:extLst>
          </p:cNvPr>
          <p:cNvSpPr txBox="1"/>
          <p:nvPr/>
        </p:nvSpPr>
        <p:spPr>
          <a:xfrm>
            <a:off x="1355631" y="326532"/>
            <a:ext cx="2491567" cy="584775"/>
          </a:xfrm>
          <a:prstGeom prst="rect">
            <a:avLst/>
          </a:prstGeom>
        </p:spPr>
        <p:txBody>
          <a:bodyPr wrap="square" rtlCol="0">
            <a:spAutoFit/>
          </a:bodyPr>
          <a:lstStyle/>
          <a:p>
            <a:r>
              <a:rPr lang="en-US" altLang="zh-CN" sz="3200" b="1" dirty="0">
                <a:effectLst>
                  <a:outerShdw blurRad="38100" dist="38100" dir="2700000" algn="tl">
                    <a:srgbClr val="000000">
                      <a:alpha val="43137"/>
                    </a:srgbClr>
                  </a:outerShdw>
                </a:effectLst>
                <a:latin typeface="黑体" panose="02010609060101010101" charset="-122"/>
                <a:ea typeface="黑体" panose="02010609060101010101" charset="-122"/>
              </a:rPr>
              <a:t>1 </a:t>
            </a:r>
            <a:r>
              <a:rPr lang="zh-CN" altLang="en-US" sz="3200" b="1" dirty="0">
                <a:effectLst>
                  <a:outerShdw blurRad="38100" dist="38100" dir="2700000" algn="tl">
                    <a:srgbClr val="000000">
                      <a:alpha val="43137"/>
                    </a:srgbClr>
                  </a:outerShdw>
                </a:effectLst>
                <a:latin typeface="黑体" panose="02010609060101010101" charset="-122"/>
                <a:ea typeface="黑体" panose="02010609060101010101" charset="-122"/>
              </a:rPr>
              <a:t>项目进展</a:t>
            </a:r>
          </a:p>
        </p:txBody>
      </p:sp>
      <p:grpSp>
        <p:nvGrpSpPr>
          <p:cNvPr id="62" name="组合 61">
            <a:extLst>
              <a:ext uri="{FF2B5EF4-FFF2-40B4-BE49-F238E27FC236}">
                <a16:creationId xmlns:a16="http://schemas.microsoft.com/office/drawing/2014/main" id="{94AE7A41-4BC5-4853-96FC-AC22E6E8FE13}"/>
              </a:ext>
            </a:extLst>
          </p:cNvPr>
          <p:cNvGrpSpPr/>
          <p:nvPr/>
        </p:nvGrpSpPr>
        <p:grpSpPr>
          <a:xfrm>
            <a:off x="5238492" y="824611"/>
            <a:ext cx="1127296" cy="992678"/>
            <a:chOff x="4857750" y="2976562"/>
            <a:chExt cx="2628900" cy="1992981"/>
          </a:xfrm>
        </p:grpSpPr>
        <p:grpSp>
          <p:nvGrpSpPr>
            <p:cNvPr id="53" name="组合 52">
              <a:extLst>
                <a:ext uri="{FF2B5EF4-FFF2-40B4-BE49-F238E27FC236}">
                  <a16:creationId xmlns:a16="http://schemas.microsoft.com/office/drawing/2014/main" id="{A8C3AC27-C89F-4746-916F-7173390DDC29}"/>
                </a:ext>
              </a:extLst>
            </p:cNvPr>
            <p:cNvGrpSpPr/>
            <p:nvPr/>
          </p:nvGrpSpPr>
          <p:grpSpPr>
            <a:xfrm>
              <a:off x="4857750" y="2976562"/>
              <a:ext cx="2476500" cy="1219200"/>
              <a:chOff x="4248150" y="2819400"/>
              <a:chExt cx="2476500" cy="1219200"/>
            </a:xfrm>
          </p:grpSpPr>
          <p:pic>
            <p:nvPicPr>
              <p:cNvPr id="36" name="图片 35">
                <a:extLst>
                  <a:ext uri="{FF2B5EF4-FFF2-40B4-BE49-F238E27FC236}">
                    <a16:creationId xmlns:a16="http://schemas.microsoft.com/office/drawing/2014/main" id="{2105B831-DE47-49A7-95E9-93D04E7AB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350" y="2819400"/>
                <a:ext cx="1257300" cy="1219200"/>
              </a:xfrm>
              <a:prstGeom prst="rect">
                <a:avLst/>
              </a:prstGeom>
            </p:spPr>
          </p:pic>
          <p:pic>
            <p:nvPicPr>
              <p:cNvPr id="48" name="图片 47">
                <a:extLst>
                  <a:ext uri="{FF2B5EF4-FFF2-40B4-BE49-F238E27FC236}">
                    <a16:creationId xmlns:a16="http://schemas.microsoft.com/office/drawing/2014/main" id="{AB151AF5-2E5B-4209-A6C8-3375E33EF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150" y="2819400"/>
                <a:ext cx="1219200" cy="1219200"/>
              </a:xfrm>
              <a:prstGeom prst="rect">
                <a:avLst/>
              </a:prstGeom>
            </p:spPr>
          </p:pic>
        </p:grpSp>
        <p:sp>
          <p:nvSpPr>
            <p:cNvPr id="60" name="文本框 59">
              <a:extLst>
                <a:ext uri="{FF2B5EF4-FFF2-40B4-BE49-F238E27FC236}">
                  <a16:creationId xmlns:a16="http://schemas.microsoft.com/office/drawing/2014/main" id="{772F51CE-3CD2-4964-AA2B-1CE6EC666C34}"/>
                </a:ext>
              </a:extLst>
            </p:cNvPr>
            <p:cNvSpPr txBox="1"/>
            <p:nvPr/>
          </p:nvSpPr>
          <p:spPr>
            <a:xfrm>
              <a:off x="5310188" y="4314825"/>
              <a:ext cx="2176462" cy="654718"/>
            </a:xfrm>
            <a:prstGeom prst="rect">
              <a:avLst/>
            </a:prstGeom>
            <a:noFill/>
          </p:spPr>
          <p:txBody>
            <a:bodyPr wrap="square" rtlCol="0">
              <a:spAutoFit/>
            </a:bodyPr>
            <a:lstStyle/>
            <a:p>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架构风格</a:t>
              </a:r>
            </a:p>
          </p:txBody>
        </p:sp>
      </p:grpSp>
      <p:grpSp>
        <p:nvGrpSpPr>
          <p:cNvPr id="68" name="组合 67">
            <a:extLst>
              <a:ext uri="{FF2B5EF4-FFF2-40B4-BE49-F238E27FC236}">
                <a16:creationId xmlns:a16="http://schemas.microsoft.com/office/drawing/2014/main" id="{24DBA78E-AD46-4052-851B-6233CA76CB00}"/>
              </a:ext>
            </a:extLst>
          </p:cNvPr>
          <p:cNvGrpSpPr/>
          <p:nvPr/>
        </p:nvGrpSpPr>
        <p:grpSpPr>
          <a:xfrm>
            <a:off x="2725357" y="1896025"/>
            <a:ext cx="977197" cy="687647"/>
            <a:chOff x="1619053" y="1933083"/>
            <a:chExt cx="2929738" cy="1955890"/>
          </a:xfrm>
        </p:grpSpPr>
        <p:pic>
          <p:nvPicPr>
            <p:cNvPr id="64" name="图片 63">
              <a:extLst>
                <a:ext uri="{FF2B5EF4-FFF2-40B4-BE49-F238E27FC236}">
                  <a16:creationId xmlns:a16="http://schemas.microsoft.com/office/drawing/2014/main" id="{DEC8A50B-BD4E-498E-BDB8-642248711E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4175" y="1933083"/>
              <a:ext cx="1219200" cy="1219200"/>
            </a:xfrm>
            <a:prstGeom prst="rect">
              <a:avLst/>
            </a:prstGeom>
          </p:spPr>
        </p:pic>
        <p:pic>
          <p:nvPicPr>
            <p:cNvPr id="66" name="图片 65">
              <a:extLst>
                <a:ext uri="{FF2B5EF4-FFF2-40B4-BE49-F238E27FC236}">
                  <a16:creationId xmlns:a16="http://schemas.microsoft.com/office/drawing/2014/main" id="{4AB1B66B-286B-4AB3-83ED-8E9BAF25D8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0245" y="2022711"/>
              <a:ext cx="1039945" cy="1039945"/>
            </a:xfrm>
            <a:prstGeom prst="rect">
              <a:avLst/>
            </a:prstGeom>
          </p:spPr>
        </p:pic>
        <p:sp>
          <p:nvSpPr>
            <p:cNvPr id="67" name="文本框 66">
              <a:extLst>
                <a:ext uri="{FF2B5EF4-FFF2-40B4-BE49-F238E27FC236}">
                  <a16:creationId xmlns:a16="http://schemas.microsoft.com/office/drawing/2014/main" id="{9FAA6F63-8ADE-4F95-A105-B1AA793D0C58}"/>
                </a:ext>
              </a:extLst>
            </p:cNvPr>
            <p:cNvSpPr txBox="1"/>
            <p:nvPr/>
          </p:nvSpPr>
          <p:spPr>
            <a:xfrm>
              <a:off x="1619053" y="3319952"/>
              <a:ext cx="2929738" cy="569021"/>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REST API</a:t>
              </a:r>
              <a:r>
                <a:rPr lang="zh-CN" altLang="en-US" sz="7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接口描述</a:t>
              </a:r>
            </a:p>
          </p:txBody>
        </p:sp>
      </p:grpSp>
      <p:grpSp>
        <p:nvGrpSpPr>
          <p:cNvPr id="72" name="组合 71">
            <a:extLst>
              <a:ext uri="{FF2B5EF4-FFF2-40B4-BE49-F238E27FC236}">
                <a16:creationId xmlns:a16="http://schemas.microsoft.com/office/drawing/2014/main" id="{01B99CD3-F4CE-498B-81DB-9C0F0086A40C}"/>
              </a:ext>
            </a:extLst>
          </p:cNvPr>
          <p:cNvGrpSpPr/>
          <p:nvPr/>
        </p:nvGrpSpPr>
        <p:grpSpPr>
          <a:xfrm>
            <a:off x="2204346" y="3172746"/>
            <a:ext cx="1157299" cy="694597"/>
            <a:chOff x="8398099" y="1413111"/>
            <a:chExt cx="2929738" cy="1826040"/>
          </a:xfrm>
        </p:grpSpPr>
        <p:pic>
          <p:nvPicPr>
            <p:cNvPr id="70" name="图片 69">
              <a:extLst>
                <a:ext uri="{FF2B5EF4-FFF2-40B4-BE49-F238E27FC236}">
                  <a16:creationId xmlns:a16="http://schemas.microsoft.com/office/drawing/2014/main" id="{04E04931-99B8-47FE-BE4D-2272BB5E90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60437" y="1413111"/>
              <a:ext cx="1219200" cy="1219200"/>
            </a:xfrm>
            <a:prstGeom prst="rect">
              <a:avLst/>
            </a:prstGeom>
          </p:spPr>
        </p:pic>
        <p:sp>
          <p:nvSpPr>
            <p:cNvPr id="71" name="文本框 70">
              <a:extLst>
                <a:ext uri="{FF2B5EF4-FFF2-40B4-BE49-F238E27FC236}">
                  <a16:creationId xmlns:a16="http://schemas.microsoft.com/office/drawing/2014/main" id="{4F1E11CA-04A3-42EE-8B61-909EB45FBF7E}"/>
                </a:ext>
              </a:extLst>
            </p:cNvPr>
            <p:cNvSpPr txBox="1"/>
            <p:nvPr/>
          </p:nvSpPr>
          <p:spPr>
            <a:xfrm>
              <a:off x="8398099" y="2632312"/>
              <a:ext cx="2929738" cy="606839"/>
            </a:xfrm>
            <a:prstGeom prst="rect">
              <a:avLst/>
            </a:prstGeom>
            <a:noFill/>
          </p:spPr>
          <p:txBody>
            <a:bodyPr wrap="square" rtlCol="0">
              <a:spAutoFit/>
            </a:bodyPr>
            <a:lstStyle/>
            <a:p>
              <a:r>
                <a:rPr lang="zh-CN" altLang="en-US" sz="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外部</a:t>
              </a:r>
              <a:r>
                <a:rPr lang="en-US" altLang="zh-CN" sz="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API</a:t>
              </a:r>
              <a:r>
                <a:rPr lang="zh-CN" altLang="en-US" sz="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调用规范</a:t>
              </a:r>
            </a:p>
          </p:txBody>
        </p:sp>
      </p:grpSp>
      <p:grpSp>
        <p:nvGrpSpPr>
          <p:cNvPr id="78" name="组合 77">
            <a:extLst>
              <a:ext uri="{FF2B5EF4-FFF2-40B4-BE49-F238E27FC236}">
                <a16:creationId xmlns:a16="http://schemas.microsoft.com/office/drawing/2014/main" id="{D58D477A-0AC5-458E-AE82-B48D3BEBA7A6}"/>
              </a:ext>
            </a:extLst>
          </p:cNvPr>
          <p:cNvGrpSpPr/>
          <p:nvPr/>
        </p:nvGrpSpPr>
        <p:grpSpPr>
          <a:xfrm>
            <a:off x="4628898" y="4320645"/>
            <a:ext cx="2760590" cy="1269356"/>
            <a:chOff x="802183" y="4545657"/>
            <a:chExt cx="3302093" cy="1484883"/>
          </a:xfrm>
        </p:grpSpPr>
        <p:pic>
          <p:nvPicPr>
            <p:cNvPr id="74" name="图片 73">
              <a:extLst>
                <a:ext uri="{FF2B5EF4-FFF2-40B4-BE49-F238E27FC236}">
                  <a16:creationId xmlns:a16="http://schemas.microsoft.com/office/drawing/2014/main" id="{7A88A75D-5F70-4FDF-9D25-8D595BE23A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752" y="4545657"/>
              <a:ext cx="1219200" cy="1219200"/>
            </a:xfrm>
            <a:prstGeom prst="rect">
              <a:avLst/>
            </a:prstGeom>
          </p:spPr>
        </p:pic>
        <p:pic>
          <p:nvPicPr>
            <p:cNvPr id="76" name="图片 75">
              <a:extLst>
                <a:ext uri="{FF2B5EF4-FFF2-40B4-BE49-F238E27FC236}">
                  <a16:creationId xmlns:a16="http://schemas.microsoft.com/office/drawing/2014/main" id="{D02B3E55-2A99-4B8C-AFB1-45D45E2E48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0897" y="4674747"/>
              <a:ext cx="961020" cy="961019"/>
            </a:xfrm>
            <a:prstGeom prst="rect">
              <a:avLst/>
            </a:prstGeom>
          </p:spPr>
        </p:pic>
        <p:sp>
          <p:nvSpPr>
            <p:cNvPr id="77" name="文本框 76">
              <a:extLst>
                <a:ext uri="{FF2B5EF4-FFF2-40B4-BE49-F238E27FC236}">
                  <a16:creationId xmlns:a16="http://schemas.microsoft.com/office/drawing/2014/main" id="{F4206710-5E0E-475E-B490-DF31843632A3}"/>
                </a:ext>
              </a:extLst>
            </p:cNvPr>
            <p:cNvSpPr txBox="1"/>
            <p:nvPr/>
          </p:nvSpPr>
          <p:spPr>
            <a:xfrm>
              <a:off x="802183" y="5562494"/>
              <a:ext cx="3302093" cy="468046"/>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数据持久化</a:t>
              </a:r>
              <a:r>
                <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r>
                <a:rPr lang="zh-CN" altLang="en-US"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a:t>
              </a:r>
              <a:endParaRPr lang="en-US" altLang="zh-CN" sz="20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73D4CC69-B1FF-4419-9DB7-1B10DDA747D5}"/>
              </a:ext>
            </a:extLst>
          </p:cNvPr>
          <p:cNvGrpSpPr/>
          <p:nvPr/>
        </p:nvGrpSpPr>
        <p:grpSpPr>
          <a:xfrm>
            <a:off x="8146573" y="3172746"/>
            <a:ext cx="1966913" cy="943901"/>
            <a:chOff x="7334250" y="4214136"/>
            <a:chExt cx="3613197" cy="2027744"/>
          </a:xfrm>
        </p:grpSpPr>
        <p:pic>
          <p:nvPicPr>
            <p:cNvPr id="80" name="图片 79">
              <a:extLst>
                <a:ext uri="{FF2B5EF4-FFF2-40B4-BE49-F238E27FC236}">
                  <a16:creationId xmlns:a16="http://schemas.microsoft.com/office/drawing/2014/main" id="{727E7702-9CC3-427D-B826-6CF44D3A0B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53450" y="4225689"/>
              <a:ext cx="971470" cy="971470"/>
            </a:xfrm>
            <a:prstGeom prst="rect">
              <a:avLst/>
            </a:prstGeom>
          </p:spPr>
        </p:pic>
        <p:pic>
          <p:nvPicPr>
            <p:cNvPr id="82" name="图片 81">
              <a:extLst>
                <a:ext uri="{FF2B5EF4-FFF2-40B4-BE49-F238E27FC236}">
                  <a16:creationId xmlns:a16="http://schemas.microsoft.com/office/drawing/2014/main" id="{75CE8594-B3A6-4FBD-883E-2D3E886F7BC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4250" y="4214136"/>
              <a:ext cx="966788" cy="966788"/>
            </a:xfrm>
            <a:prstGeom prst="rect">
              <a:avLst/>
            </a:prstGeom>
          </p:spPr>
        </p:pic>
        <p:sp>
          <p:nvSpPr>
            <p:cNvPr id="83" name="文本框 82">
              <a:extLst>
                <a:ext uri="{FF2B5EF4-FFF2-40B4-BE49-F238E27FC236}">
                  <a16:creationId xmlns:a16="http://schemas.microsoft.com/office/drawing/2014/main" id="{872975AC-91EC-447C-929A-FFFB616CA2FD}"/>
                </a:ext>
              </a:extLst>
            </p:cNvPr>
            <p:cNvSpPr txBox="1"/>
            <p:nvPr/>
          </p:nvSpPr>
          <p:spPr>
            <a:xfrm>
              <a:off x="7334250" y="5316223"/>
              <a:ext cx="3613197" cy="925657"/>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用例实现</a:t>
              </a:r>
              <a:endPar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Security demo</a:t>
              </a:r>
            </a:p>
          </p:txBody>
        </p:sp>
      </p:grpSp>
      <p:grpSp>
        <p:nvGrpSpPr>
          <p:cNvPr id="88" name="组合 87">
            <a:extLst>
              <a:ext uri="{FF2B5EF4-FFF2-40B4-BE49-F238E27FC236}">
                <a16:creationId xmlns:a16="http://schemas.microsoft.com/office/drawing/2014/main" id="{0A418C18-4581-494A-91E3-A3BB7744D560}"/>
              </a:ext>
            </a:extLst>
          </p:cNvPr>
          <p:cNvGrpSpPr/>
          <p:nvPr/>
        </p:nvGrpSpPr>
        <p:grpSpPr>
          <a:xfrm>
            <a:off x="7781239" y="1439704"/>
            <a:ext cx="1157299" cy="772583"/>
            <a:chOff x="4938701" y="861479"/>
            <a:chExt cx="2176462" cy="1473645"/>
          </a:xfrm>
        </p:grpSpPr>
        <p:pic>
          <p:nvPicPr>
            <p:cNvPr id="86" name="图片 85">
              <a:extLst>
                <a:ext uri="{FF2B5EF4-FFF2-40B4-BE49-F238E27FC236}">
                  <a16:creationId xmlns:a16="http://schemas.microsoft.com/office/drawing/2014/main" id="{F9B9ED18-EE28-4268-8E20-962935021D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87" name="文本框 86">
              <a:extLst>
                <a:ext uri="{FF2B5EF4-FFF2-40B4-BE49-F238E27FC236}">
                  <a16:creationId xmlns:a16="http://schemas.microsoft.com/office/drawing/2014/main" id="{4D2C2242-24B1-405B-9955-092786201A87}"/>
                </a:ext>
              </a:extLst>
            </p:cNvPr>
            <p:cNvSpPr txBox="1"/>
            <p:nvPr/>
          </p:nvSpPr>
          <p:spPr>
            <a:xfrm>
              <a:off x="4938701" y="1836122"/>
              <a:ext cx="2176462" cy="499002"/>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设计模式</a:t>
              </a:r>
            </a:p>
          </p:txBody>
        </p:sp>
      </p:grpSp>
      <p:pic>
        <p:nvPicPr>
          <p:cNvPr id="47" name="图片 46" descr="upload_391079812">
            <a:extLst>
              <a:ext uri="{FF2B5EF4-FFF2-40B4-BE49-F238E27FC236}">
                <a16:creationId xmlns:a16="http://schemas.microsoft.com/office/drawing/2014/main" id="{02EC0CB2-F93E-47FD-B97F-85F7586CCCB4}"/>
              </a:ext>
            </a:extLst>
          </p:cNvPr>
          <p:cNvPicPr>
            <a:picLocks noChangeAspect="1"/>
          </p:cNvPicPr>
          <p:nvPr/>
        </p:nvPicPr>
        <p:blipFill>
          <a:blip r:embed="rId13"/>
          <a:stretch>
            <a:fillRect/>
          </a:stretch>
        </p:blipFill>
        <p:spPr>
          <a:xfrm>
            <a:off x="52904" y="6025279"/>
            <a:ext cx="2856795" cy="728894"/>
          </a:xfrm>
          <a:prstGeom prst="rect">
            <a:avLst/>
          </a:prstGeom>
        </p:spPr>
      </p:pic>
    </p:spTree>
    <p:extLst>
      <p:ext uri="{BB962C8B-B14F-4D97-AF65-F5344CB8AC3E}">
        <p14:creationId xmlns:p14="http://schemas.microsoft.com/office/powerpoint/2010/main" val="26161864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24C6358-F1B3-4771-A2AC-DAAD73D566AF}"/>
              </a:ext>
            </a:extLst>
          </p:cNvPr>
          <p:cNvGrpSpPr/>
          <p:nvPr/>
        </p:nvGrpSpPr>
        <p:grpSpPr>
          <a:xfrm>
            <a:off x="223371" y="246883"/>
            <a:ext cx="1860072" cy="1332535"/>
            <a:chOff x="1968283" y="808132"/>
            <a:chExt cx="3119085" cy="2006486"/>
          </a:xfrm>
        </p:grpSpPr>
        <p:sp>
          <p:nvSpPr>
            <p:cNvPr id="3" name="矩形 2">
              <a:extLst>
                <a:ext uri="{FF2B5EF4-FFF2-40B4-BE49-F238E27FC236}">
                  <a16:creationId xmlns:a16="http://schemas.microsoft.com/office/drawing/2014/main" id="{3B020FA2-8EC2-4D18-9702-08225F4FE4A4}"/>
                </a:ext>
              </a:extLst>
            </p:cNvPr>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06C071-AC76-46A1-9298-688176A480D1}"/>
                </a:ext>
              </a:extLst>
            </p:cNvPr>
            <p:cNvGrpSpPr/>
            <p:nvPr/>
          </p:nvGrpSpPr>
          <p:grpSpPr>
            <a:xfrm>
              <a:off x="1968283" y="808132"/>
              <a:ext cx="1499223" cy="1348030"/>
              <a:chOff x="2525103" y="467671"/>
              <a:chExt cx="2203995" cy="1981727"/>
            </a:xfrm>
          </p:grpSpPr>
          <p:grpSp>
            <p:nvGrpSpPr>
              <p:cNvPr id="5" name="组合 4">
                <a:extLst>
                  <a:ext uri="{FF2B5EF4-FFF2-40B4-BE49-F238E27FC236}">
                    <a16:creationId xmlns:a16="http://schemas.microsoft.com/office/drawing/2014/main" id="{72CC688C-AF78-4227-AAAF-0C2BE795AAF3}"/>
                  </a:ext>
                </a:extLst>
              </p:cNvPr>
              <p:cNvGrpSpPr/>
              <p:nvPr/>
            </p:nvGrpSpPr>
            <p:grpSpPr>
              <a:xfrm>
                <a:off x="2525103" y="467671"/>
                <a:ext cx="730654" cy="730654"/>
                <a:chOff x="2544981" y="467671"/>
                <a:chExt cx="730654" cy="730654"/>
              </a:xfrm>
            </p:grpSpPr>
            <p:sp>
              <p:nvSpPr>
                <p:cNvPr id="21" name="任意多边形 22">
                  <a:extLst>
                    <a:ext uri="{FF2B5EF4-FFF2-40B4-BE49-F238E27FC236}">
                      <a16:creationId xmlns:a16="http://schemas.microsoft.com/office/drawing/2014/main" id="{63CD9EAD-CF76-4AD6-810B-E9EC3BC74856}"/>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a:extLst>
                    <a:ext uri="{FF2B5EF4-FFF2-40B4-BE49-F238E27FC236}">
                      <a16:creationId xmlns:a16="http://schemas.microsoft.com/office/drawing/2014/main" id="{D78BD7DD-51A9-406D-BF0C-EF10D07DCD0D}"/>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8E538E5-23AA-41C7-99FC-59842EF5CD76}"/>
                  </a:ext>
                </a:extLst>
              </p:cNvPr>
              <p:cNvGrpSpPr/>
              <p:nvPr/>
            </p:nvGrpSpPr>
            <p:grpSpPr>
              <a:xfrm rot="18900000">
                <a:off x="2920247" y="618994"/>
                <a:ext cx="730654" cy="730654"/>
                <a:chOff x="2544981" y="467671"/>
                <a:chExt cx="730654" cy="730654"/>
              </a:xfrm>
            </p:grpSpPr>
            <p:sp>
              <p:nvSpPr>
                <p:cNvPr id="19" name="任意多边形 20">
                  <a:extLst>
                    <a:ext uri="{FF2B5EF4-FFF2-40B4-BE49-F238E27FC236}">
                      <a16:creationId xmlns:a16="http://schemas.microsoft.com/office/drawing/2014/main" id="{EE4790A7-4D05-4CB3-BD36-39F4AC7FA681}"/>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01CEE8FD-C422-48F7-AC88-20C7CF92FE5A}"/>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AA393B4-6D6D-42C5-A473-C9912F2F46B6}"/>
                  </a:ext>
                </a:extLst>
              </p:cNvPr>
              <p:cNvGrpSpPr/>
              <p:nvPr/>
            </p:nvGrpSpPr>
            <p:grpSpPr>
              <a:xfrm rot="13500000">
                <a:off x="3457473" y="1149242"/>
                <a:ext cx="730654" cy="730654"/>
                <a:chOff x="2544981" y="467671"/>
                <a:chExt cx="730654" cy="730654"/>
              </a:xfrm>
            </p:grpSpPr>
            <p:sp>
              <p:nvSpPr>
                <p:cNvPr id="17" name="任意多边形 18">
                  <a:extLst>
                    <a:ext uri="{FF2B5EF4-FFF2-40B4-BE49-F238E27FC236}">
                      <a16:creationId xmlns:a16="http://schemas.microsoft.com/office/drawing/2014/main" id="{FD344F59-79B0-40C1-B985-D4CC1594BFD9}"/>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9">
                  <a:extLst>
                    <a:ext uri="{FF2B5EF4-FFF2-40B4-BE49-F238E27FC236}">
                      <a16:creationId xmlns:a16="http://schemas.microsoft.com/office/drawing/2014/main" id="{E8AD3B88-E274-4301-94AA-9080F36FA38F}"/>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B0088628-84AA-493E-80CF-4DBD2A9E7D5C}"/>
                  </a:ext>
                </a:extLst>
              </p:cNvPr>
              <p:cNvGrpSpPr/>
              <p:nvPr/>
            </p:nvGrpSpPr>
            <p:grpSpPr>
              <a:xfrm rot="2700000">
                <a:off x="3458171" y="1172778"/>
                <a:ext cx="730654" cy="730654"/>
                <a:chOff x="2544981" y="467671"/>
                <a:chExt cx="730654" cy="730654"/>
              </a:xfrm>
            </p:grpSpPr>
            <p:sp>
              <p:nvSpPr>
                <p:cNvPr id="15" name="任意多边形 16">
                  <a:extLst>
                    <a:ext uri="{FF2B5EF4-FFF2-40B4-BE49-F238E27FC236}">
                      <a16:creationId xmlns:a16="http://schemas.microsoft.com/office/drawing/2014/main" id="{5DE9CC8F-D554-4F39-AFA5-323F155E44AB}"/>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7">
                  <a:extLst>
                    <a:ext uri="{FF2B5EF4-FFF2-40B4-BE49-F238E27FC236}">
                      <a16:creationId xmlns:a16="http://schemas.microsoft.com/office/drawing/2014/main" id="{C43E9E7B-0C48-4E19-BB3D-FE9D43A6A92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B6CCE1-A327-467A-A319-013B954AF29B}"/>
                  </a:ext>
                </a:extLst>
              </p:cNvPr>
              <p:cNvGrpSpPr/>
              <p:nvPr/>
            </p:nvGrpSpPr>
            <p:grpSpPr>
              <a:xfrm rot="2700000">
                <a:off x="3992510" y="624829"/>
                <a:ext cx="730654" cy="730654"/>
                <a:chOff x="2544981" y="467671"/>
                <a:chExt cx="730654" cy="730654"/>
              </a:xfrm>
            </p:grpSpPr>
            <p:sp>
              <p:nvSpPr>
                <p:cNvPr id="13" name="任意多边形 14">
                  <a:extLst>
                    <a:ext uri="{FF2B5EF4-FFF2-40B4-BE49-F238E27FC236}">
                      <a16:creationId xmlns:a16="http://schemas.microsoft.com/office/drawing/2014/main" id="{69336611-C2A7-48CB-80BB-7891A0EC668A}"/>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5">
                  <a:extLst>
                    <a:ext uri="{FF2B5EF4-FFF2-40B4-BE49-F238E27FC236}">
                      <a16:creationId xmlns:a16="http://schemas.microsoft.com/office/drawing/2014/main" id="{A938E18A-2FA2-4DB8-85B6-6E3B5AE632E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1834CE9-3AEA-4AA4-A8EC-6DA755C92ACB}"/>
                  </a:ext>
                </a:extLst>
              </p:cNvPr>
              <p:cNvGrpSpPr/>
              <p:nvPr/>
            </p:nvGrpSpPr>
            <p:grpSpPr>
              <a:xfrm rot="8100000">
                <a:off x="3984389" y="1704690"/>
                <a:ext cx="744709" cy="744708"/>
                <a:chOff x="2544981" y="453616"/>
                <a:chExt cx="744709" cy="744708"/>
              </a:xfrm>
            </p:grpSpPr>
            <p:sp>
              <p:nvSpPr>
                <p:cNvPr id="11" name="任意多边形 12">
                  <a:extLst>
                    <a:ext uri="{FF2B5EF4-FFF2-40B4-BE49-F238E27FC236}">
                      <a16:creationId xmlns:a16="http://schemas.microsoft.com/office/drawing/2014/main" id="{91FE07F1-0578-46DC-A43D-97E2E2CA70E7}"/>
                    </a:ext>
                  </a:extLst>
                </p:cNvPr>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a:extLst>
                    <a:ext uri="{FF2B5EF4-FFF2-40B4-BE49-F238E27FC236}">
                      <a16:creationId xmlns:a16="http://schemas.microsoft.com/office/drawing/2014/main" id="{85FD9B2E-ED8C-45B6-8AC7-A6116B597F1E}"/>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3" name="文本框 42">
            <a:extLst>
              <a:ext uri="{FF2B5EF4-FFF2-40B4-BE49-F238E27FC236}">
                <a16:creationId xmlns:a16="http://schemas.microsoft.com/office/drawing/2014/main" id="{739AB462-5C14-4C7E-94B0-7D24FE5DC432}"/>
              </a:ext>
            </a:extLst>
          </p:cNvPr>
          <p:cNvSpPr txBox="1"/>
          <p:nvPr/>
        </p:nvSpPr>
        <p:spPr>
          <a:xfrm>
            <a:off x="1355631" y="326532"/>
            <a:ext cx="2491567" cy="584775"/>
          </a:xfrm>
          <a:prstGeom prst="rect">
            <a:avLst/>
          </a:prstGeom>
        </p:spPr>
        <p:txBody>
          <a:bodyPr wrap="square" rtlCol="0">
            <a:spAutoFit/>
          </a:bodyPr>
          <a:lstStyle/>
          <a:p>
            <a:r>
              <a:rPr lang="en-US" altLang="zh-CN" sz="3200" b="1" dirty="0">
                <a:effectLst>
                  <a:outerShdw blurRad="38100" dist="38100" dir="2700000" algn="tl">
                    <a:srgbClr val="000000">
                      <a:alpha val="43137"/>
                    </a:srgbClr>
                  </a:outerShdw>
                </a:effectLst>
                <a:latin typeface="黑体" panose="02010609060101010101" charset="-122"/>
                <a:ea typeface="黑体" panose="02010609060101010101" charset="-122"/>
              </a:rPr>
              <a:t>1 </a:t>
            </a:r>
            <a:r>
              <a:rPr lang="zh-CN" altLang="en-US" sz="3200" b="1" dirty="0">
                <a:effectLst>
                  <a:outerShdw blurRad="38100" dist="38100" dir="2700000" algn="tl">
                    <a:srgbClr val="000000">
                      <a:alpha val="43137"/>
                    </a:srgbClr>
                  </a:outerShdw>
                </a:effectLst>
                <a:latin typeface="黑体" panose="02010609060101010101" charset="-122"/>
                <a:ea typeface="黑体" panose="02010609060101010101" charset="-122"/>
              </a:rPr>
              <a:t>项目进展</a:t>
            </a:r>
          </a:p>
        </p:txBody>
      </p:sp>
      <p:grpSp>
        <p:nvGrpSpPr>
          <p:cNvPr id="62" name="组合 61">
            <a:extLst>
              <a:ext uri="{FF2B5EF4-FFF2-40B4-BE49-F238E27FC236}">
                <a16:creationId xmlns:a16="http://schemas.microsoft.com/office/drawing/2014/main" id="{94AE7A41-4BC5-4853-96FC-AC22E6E8FE13}"/>
              </a:ext>
            </a:extLst>
          </p:cNvPr>
          <p:cNvGrpSpPr/>
          <p:nvPr/>
        </p:nvGrpSpPr>
        <p:grpSpPr>
          <a:xfrm>
            <a:off x="7813656" y="1388824"/>
            <a:ext cx="1127296" cy="992678"/>
            <a:chOff x="4857750" y="2976562"/>
            <a:chExt cx="2628900" cy="1992981"/>
          </a:xfrm>
        </p:grpSpPr>
        <p:grpSp>
          <p:nvGrpSpPr>
            <p:cNvPr id="53" name="组合 52">
              <a:extLst>
                <a:ext uri="{FF2B5EF4-FFF2-40B4-BE49-F238E27FC236}">
                  <a16:creationId xmlns:a16="http://schemas.microsoft.com/office/drawing/2014/main" id="{A8C3AC27-C89F-4746-916F-7173390DDC29}"/>
                </a:ext>
              </a:extLst>
            </p:cNvPr>
            <p:cNvGrpSpPr/>
            <p:nvPr/>
          </p:nvGrpSpPr>
          <p:grpSpPr>
            <a:xfrm>
              <a:off x="4857750" y="2976562"/>
              <a:ext cx="2476500" cy="1219200"/>
              <a:chOff x="4248150" y="2819400"/>
              <a:chExt cx="2476500" cy="1219200"/>
            </a:xfrm>
          </p:grpSpPr>
          <p:pic>
            <p:nvPicPr>
              <p:cNvPr id="36" name="图片 35">
                <a:extLst>
                  <a:ext uri="{FF2B5EF4-FFF2-40B4-BE49-F238E27FC236}">
                    <a16:creationId xmlns:a16="http://schemas.microsoft.com/office/drawing/2014/main" id="{2105B831-DE47-49A7-95E9-93D04E7AB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350" y="2819400"/>
                <a:ext cx="1257300" cy="1219200"/>
              </a:xfrm>
              <a:prstGeom prst="rect">
                <a:avLst/>
              </a:prstGeom>
            </p:spPr>
          </p:pic>
          <p:pic>
            <p:nvPicPr>
              <p:cNvPr id="48" name="图片 47">
                <a:extLst>
                  <a:ext uri="{FF2B5EF4-FFF2-40B4-BE49-F238E27FC236}">
                    <a16:creationId xmlns:a16="http://schemas.microsoft.com/office/drawing/2014/main" id="{AB151AF5-2E5B-4209-A6C8-3375E33EF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150" y="2819400"/>
                <a:ext cx="1219200" cy="1219200"/>
              </a:xfrm>
              <a:prstGeom prst="rect">
                <a:avLst/>
              </a:prstGeom>
            </p:spPr>
          </p:pic>
        </p:grpSp>
        <p:sp>
          <p:nvSpPr>
            <p:cNvPr id="60" name="文本框 59">
              <a:extLst>
                <a:ext uri="{FF2B5EF4-FFF2-40B4-BE49-F238E27FC236}">
                  <a16:creationId xmlns:a16="http://schemas.microsoft.com/office/drawing/2014/main" id="{772F51CE-3CD2-4964-AA2B-1CE6EC666C34}"/>
                </a:ext>
              </a:extLst>
            </p:cNvPr>
            <p:cNvSpPr txBox="1"/>
            <p:nvPr/>
          </p:nvSpPr>
          <p:spPr>
            <a:xfrm>
              <a:off x="5310188" y="4314825"/>
              <a:ext cx="2176462" cy="654718"/>
            </a:xfrm>
            <a:prstGeom prst="rect">
              <a:avLst/>
            </a:prstGeom>
            <a:noFill/>
          </p:spPr>
          <p:txBody>
            <a:bodyPr wrap="square" rtlCol="0">
              <a:spAutoFit/>
            </a:bodyPr>
            <a:lstStyle/>
            <a:p>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架构风格</a:t>
              </a:r>
            </a:p>
          </p:txBody>
        </p:sp>
      </p:grpSp>
      <p:grpSp>
        <p:nvGrpSpPr>
          <p:cNvPr id="68" name="组合 67">
            <a:extLst>
              <a:ext uri="{FF2B5EF4-FFF2-40B4-BE49-F238E27FC236}">
                <a16:creationId xmlns:a16="http://schemas.microsoft.com/office/drawing/2014/main" id="{24DBA78E-AD46-4052-851B-6233CA76CB00}"/>
              </a:ext>
            </a:extLst>
          </p:cNvPr>
          <p:cNvGrpSpPr/>
          <p:nvPr/>
        </p:nvGrpSpPr>
        <p:grpSpPr>
          <a:xfrm>
            <a:off x="5408080" y="815450"/>
            <a:ext cx="977197" cy="687647"/>
            <a:chOff x="1619053" y="1933083"/>
            <a:chExt cx="2929738" cy="1955890"/>
          </a:xfrm>
        </p:grpSpPr>
        <p:pic>
          <p:nvPicPr>
            <p:cNvPr id="64" name="图片 63">
              <a:extLst>
                <a:ext uri="{FF2B5EF4-FFF2-40B4-BE49-F238E27FC236}">
                  <a16:creationId xmlns:a16="http://schemas.microsoft.com/office/drawing/2014/main" id="{DEC8A50B-BD4E-498E-BDB8-642248711E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4175" y="1933083"/>
              <a:ext cx="1219200" cy="1219200"/>
            </a:xfrm>
            <a:prstGeom prst="rect">
              <a:avLst/>
            </a:prstGeom>
          </p:spPr>
        </p:pic>
        <p:pic>
          <p:nvPicPr>
            <p:cNvPr id="66" name="图片 65">
              <a:extLst>
                <a:ext uri="{FF2B5EF4-FFF2-40B4-BE49-F238E27FC236}">
                  <a16:creationId xmlns:a16="http://schemas.microsoft.com/office/drawing/2014/main" id="{4AB1B66B-286B-4AB3-83ED-8E9BAF25D8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0245" y="2022711"/>
              <a:ext cx="1039945" cy="1039945"/>
            </a:xfrm>
            <a:prstGeom prst="rect">
              <a:avLst/>
            </a:prstGeom>
          </p:spPr>
        </p:pic>
        <p:sp>
          <p:nvSpPr>
            <p:cNvPr id="67" name="文本框 66">
              <a:extLst>
                <a:ext uri="{FF2B5EF4-FFF2-40B4-BE49-F238E27FC236}">
                  <a16:creationId xmlns:a16="http://schemas.microsoft.com/office/drawing/2014/main" id="{9FAA6F63-8ADE-4F95-A105-B1AA793D0C58}"/>
                </a:ext>
              </a:extLst>
            </p:cNvPr>
            <p:cNvSpPr txBox="1"/>
            <p:nvPr/>
          </p:nvSpPr>
          <p:spPr>
            <a:xfrm>
              <a:off x="1619053" y="3319952"/>
              <a:ext cx="2929738" cy="569021"/>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REST API</a:t>
              </a:r>
              <a:r>
                <a:rPr lang="zh-CN" altLang="en-US" sz="7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接口描述</a:t>
              </a:r>
            </a:p>
          </p:txBody>
        </p:sp>
      </p:grpSp>
      <p:grpSp>
        <p:nvGrpSpPr>
          <p:cNvPr id="72" name="组合 71">
            <a:extLst>
              <a:ext uri="{FF2B5EF4-FFF2-40B4-BE49-F238E27FC236}">
                <a16:creationId xmlns:a16="http://schemas.microsoft.com/office/drawing/2014/main" id="{01B99CD3-F4CE-498B-81DB-9C0F0086A40C}"/>
              </a:ext>
            </a:extLst>
          </p:cNvPr>
          <p:cNvGrpSpPr/>
          <p:nvPr/>
        </p:nvGrpSpPr>
        <p:grpSpPr>
          <a:xfrm>
            <a:off x="3027037" y="1617336"/>
            <a:ext cx="1157299" cy="694597"/>
            <a:chOff x="8398099" y="1413111"/>
            <a:chExt cx="2929738" cy="1826040"/>
          </a:xfrm>
        </p:grpSpPr>
        <p:pic>
          <p:nvPicPr>
            <p:cNvPr id="70" name="图片 69">
              <a:extLst>
                <a:ext uri="{FF2B5EF4-FFF2-40B4-BE49-F238E27FC236}">
                  <a16:creationId xmlns:a16="http://schemas.microsoft.com/office/drawing/2014/main" id="{04E04931-99B8-47FE-BE4D-2272BB5E90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60437" y="1413111"/>
              <a:ext cx="1219200" cy="1219200"/>
            </a:xfrm>
            <a:prstGeom prst="rect">
              <a:avLst/>
            </a:prstGeom>
          </p:spPr>
        </p:pic>
        <p:sp>
          <p:nvSpPr>
            <p:cNvPr id="71" name="文本框 70">
              <a:extLst>
                <a:ext uri="{FF2B5EF4-FFF2-40B4-BE49-F238E27FC236}">
                  <a16:creationId xmlns:a16="http://schemas.microsoft.com/office/drawing/2014/main" id="{4F1E11CA-04A3-42EE-8B61-909EB45FBF7E}"/>
                </a:ext>
              </a:extLst>
            </p:cNvPr>
            <p:cNvSpPr txBox="1"/>
            <p:nvPr/>
          </p:nvSpPr>
          <p:spPr>
            <a:xfrm>
              <a:off x="8398099" y="2632312"/>
              <a:ext cx="2929738" cy="606839"/>
            </a:xfrm>
            <a:prstGeom prst="rect">
              <a:avLst/>
            </a:prstGeom>
            <a:noFill/>
          </p:spPr>
          <p:txBody>
            <a:bodyPr wrap="square" rtlCol="0">
              <a:spAutoFit/>
            </a:bodyPr>
            <a:lstStyle/>
            <a:p>
              <a:r>
                <a:rPr lang="zh-CN" altLang="en-US" sz="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外部</a:t>
              </a:r>
              <a:r>
                <a:rPr lang="en-US" altLang="zh-CN" sz="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API</a:t>
              </a:r>
              <a:r>
                <a:rPr lang="zh-CN" altLang="en-US" sz="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调用规范</a:t>
              </a:r>
            </a:p>
          </p:txBody>
        </p:sp>
      </p:grpSp>
      <p:grpSp>
        <p:nvGrpSpPr>
          <p:cNvPr id="78" name="组合 77">
            <a:extLst>
              <a:ext uri="{FF2B5EF4-FFF2-40B4-BE49-F238E27FC236}">
                <a16:creationId xmlns:a16="http://schemas.microsoft.com/office/drawing/2014/main" id="{D58D477A-0AC5-458E-AE82-B48D3BEBA7A6}"/>
              </a:ext>
            </a:extLst>
          </p:cNvPr>
          <p:cNvGrpSpPr/>
          <p:nvPr/>
        </p:nvGrpSpPr>
        <p:grpSpPr>
          <a:xfrm>
            <a:off x="2377820" y="3059252"/>
            <a:ext cx="1132398" cy="631297"/>
            <a:chOff x="802183" y="4545657"/>
            <a:chExt cx="3302093" cy="1543639"/>
          </a:xfrm>
        </p:grpSpPr>
        <p:pic>
          <p:nvPicPr>
            <p:cNvPr id="74" name="图片 73">
              <a:extLst>
                <a:ext uri="{FF2B5EF4-FFF2-40B4-BE49-F238E27FC236}">
                  <a16:creationId xmlns:a16="http://schemas.microsoft.com/office/drawing/2014/main" id="{7A88A75D-5F70-4FDF-9D25-8D595BE23A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752" y="4545657"/>
              <a:ext cx="1219200" cy="1219200"/>
            </a:xfrm>
            <a:prstGeom prst="rect">
              <a:avLst/>
            </a:prstGeom>
          </p:spPr>
        </p:pic>
        <p:pic>
          <p:nvPicPr>
            <p:cNvPr id="76" name="图片 75">
              <a:extLst>
                <a:ext uri="{FF2B5EF4-FFF2-40B4-BE49-F238E27FC236}">
                  <a16:creationId xmlns:a16="http://schemas.microsoft.com/office/drawing/2014/main" id="{D02B3E55-2A99-4B8C-AFB1-45D45E2E48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10897" y="4674747"/>
              <a:ext cx="961020" cy="961019"/>
            </a:xfrm>
            <a:prstGeom prst="rect">
              <a:avLst/>
            </a:prstGeom>
          </p:spPr>
        </p:pic>
        <p:sp>
          <p:nvSpPr>
            <p:cNvPr id="77" name="文本框 76">
              <a:extLst>
                <a:ext uri="{FF2B5EF4-FFF2-40B4-BE49-F238E27FC236}">
                  <a16:creationId xmlns:a16="http://schemas.microsoft.com/office/drawing/2014/main" id="{F4206710-5E0E-475E-B490-DF31843632A3}"/>
                </a:ext>
              </a:extLst>
            </p:cNvPr>
            <p:cNvSpPr txBox="1"/>
            <p:nvPr/>
          </p:nvSpPr>
          <p:spPr>
            <a:xfrm>
              <a:off x="802183" y="5562495"/>
              <a:ext cx="3302093" cy="526801"/>
            </a:xfrm>
            <a:prstGeom prst="rect">
              <a:avLst/>
            </a:prstGeom>
            <a:noFill/>
          </p:spPr>
          <p:txBody>
            <a:bodyPr wrap="square" rtlCol="0">
              <a:spAutoFit/>
            </a:bodyPr>
            <a:lstStyle/>
            <a:p>
              <a:r>
                <a:rPr lang="zh-CN" altLang="en-US"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数据持久化</a:t>
              </a:r>
              <a:r>
                <a:rPr lang="en-US" altLang="zh-CN"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r>
                <a:rPr lang="zh-CN" altLang="en-US"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a:t>
              </a:r>
              <a:endParaRPr lang="en-US" altLang="zh-CN"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73D4CC69-B1FF-4419-9DB7-1B10DDA747D5}"/>
              </a:ext>
            </a:extLst>
          </p:cNvPr>
          <p:cNvGrpSpPr/>
          <p:nvPr/>
        </p:nvGrpSpPr>
        <p:grpSpPr>
          <a:xfrm>
            <a:off x="4605504" y="3931558"/>
            <a:ext cx="3771800" cy="2051462"/>
            <a:chOff x="7334250" y="4214136"/>
            <a:chExt cx="3613197" cy="1852482"/>
          </a:xfrm>
        </p:grpSpPr>
        <p:pic>
          <p:nvPicPr>
            <p:cNvPr id="80" name="图片 79">
              <a:extLst>
                <a:ext uri="{FF2B5EF4-FFF2-40B4-BE49-F238E27FC236}">
                  <a16:creationId xmlns:a16="http://schemas.microsoft.com/office/drawing/2014/main" id="{727E7702-9CC3-427D-B826-6CF44D3A0B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3450" y="4225689"/>
              <a:ext cx="971470" cy="971470"/>
            </a:xfrm>
            <a:prstGeom prst="rect">
              <a:avLst/>
            </a:prstGeom>
          </p:spPr>
        </p:pic>
        <p:pic>
          <p:nvPicPr>
            <p:cNvPr id="82" name="图片 81">
              <a:extLst>
                <a:ext uri="{FF2B5EF4-FFF2-40B4-BE49-F238E27FC236}">
                  <a16:creationId xmlns:a16="http://schemas.microsoft.com/office/drawing/2014/main" id="{75CE8594-B3A6-4FBD-883E-2D3E886F7B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34250" y="4214136"/>
              <a:ext cx="966788" cy="966788"/>
            </a:xfrm>
            <a:prstGeom prst="rect">
              <a:avLst/>
            </a:prstGeom>
          </p:spPr>
        </p:pic>
        <p:sp>
          <p:nvSpPr>
            <p:cNvPr id="83" name="文本框 82">
              <a:extLst>
                <a:ext uri="{FF2B5EF4-FFF2-40B4-BE49-F238E27FC236}">
                  <a16:creationId xmlns:a16="http://schemas.microsoft.com/office/drawing/2014/main" id="{872975AC-91EC-447C-929A-FFFB616CA2FD}"/>
                </a:ext>
              </a:extLst>
            </p:cNvPr>
            <p:cNvSpPr txBox="1"/>
            <p:nvPr/>
          </p:nvSpPr>
          <p:spPr>
            <a:xfrm>
              <a:off x="7334250" y="5316223"/>
              <a:ext cx="3613197" cy="750395"/>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用例实现</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Security demo</a:t>
              </a:r>
            </a:p>
          </p:txBody>
        </p:sp>
      </p:grpSp>
      <p:grpSp>
        <p:nvGrpSpPr>
          <p:cNvPr id="88" name="组合 87">
            <a:extLst>
              <a:ext uri="{FF2B5EF4-FFF2-40B4-BE49-F238E27FC236}">
                <a16:creationId xmlns:a16="http://schemas.microsoft.com/office/drawing/2014/main" id="{0A418C18-4581-494A-91E3-A3BB7744D560}"/>
              </a:ext>
            </a:extLst>
          </p:cNvPr>
          <p:cNvGrpSpPr/>
          <p:nvPr/>
        </p:nvGrpSpPr>
        <p:grpSpPr>
          <a:xfrm>
            <a:off x="9147369" y="2863928"/>
            <a:ext cx="1157299" cy="772583"/>
            <a:chOff x="4938701" y="861479"/>
            <a:chExt cx="2176462" cy="1473645"/>
          </a:xfrm>
        </p:grpSpPr>
        <p:pic>
          <p:nvPicPr>
            <p:cNvPr id="86" name="图片 85">
              <a:extLst>
                <a:ext uri="{FF2B5EF4-FFF2-40B4-BE49-F238E27FC236}">
                  <a16:creationId xmlns:a16="http://schemas.microsoft.com/office/drawing/2014/main" id="{F9B9ED18-EE28-4268-8E20-962935021D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87" name="文本框 86">
              <a:extLst>
                <a:ext uri="{FF2B5EF4-FFF2-40B4-BE49-F238E27FC236}">
                  <a16:creationId xmlns:a16="http://schemas.microsoft.com/office/drawing/2014/main" id="{4D2C2242-24B1-405B-9955-092786201A87}"/>
                </a:ext>
              </a:extLst>
            </p:cNvPr>
            <p:cNvSpPr txBox="1"/>
            <p:nvPr/>
          </p:nvSpPr>
          <p:spPr>
            <a:xfrm>
              <a:off x="4938701" y="1836122"/>
              <a:ext cx="2176462" cy="499002"/>
            </a:xfrm>
            <a:prstGeom prst="rect">
              <a:avLst/>
            </a:prstGeom>
            <a:noFill/>
          </p:spPr>
          <p:txBody>
            <a:bodyPr wrap="square" rtlCol="0">
              <a:spAutoFit/>
            </a:bodyPr>
            <a:lstStyle/>
            <a:p>
              <a:r>
                <a:rPr lang="zh-CN" altLang="en-US" sz="11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设计模式</a:t>
              </a:r>
            </a:p>
          </p:txBody>
        </p:sp>
      </p:grpSp>
      <p:pic>
        <p:nvPicPr>
          <p:cNvPr id="47" name="图片 46" descr="upload_391079812">
            <a:extLst>
              <a:ext uri="{FF2B5EF4-FFF2-40B4-BE49-F238E27FC236}">
                <a16:creationId xmlns:a16="http://schemas.microsoft.com/office/drawing/2014/main" id="{7690AD51-430D-4D1F-8AD4-79BE6D648F1F}"/>
              </a:ext>
            </a:extLst>
          </p:cNvPr>
          <p:cNvPicPr>
            <a:picLocks noChangeAspect="1"/>
          </p:cNvPicPr>
          <p:nvPr/>
        </p:nvPicPr>
        <p:blipFill>
          <a:blip r:embed="rId13"/>
          <a:stretch>
            <a:fillRect/>
          </a:stretch>
        </p:blipFill>
        <p:spPr>
          <a:xfrm>
            <a:off x="52904" y="6025279"/>
            <a:ext cx="2856795" cy="728894"/>
          </a:xfrm>
          <a:prstGeom prst="rect">
            <a:avLst/>
          </a:prstGeom>
        </p:spPr>
      </p:pic>
    </p:spTree>
    <p:extLst>
      <p:ext uri="{BB962C8B-B14F-4D97-AF65-F5344CB8AC3E}">
        <p14:creationId xmlns:p14="http://schemas.microsoft.com/office/powerpoint/2010/main" val="3114047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24C6358-F1B3-4771-A2AC-DAAD73D566AF}"/>
              </a:ext>
            </a:extLst>
          </p:cNvPr>
          <p:cNvGrpSpPr/>
          <p:nvPr/>
        </p:nvGrpSpPr>
        <p:grpSpPr>
          <a:xfrm>
            <a:off x="223371" y="246883"/>
            <a:ext cx="1860072" cy="1332535"/>
            <a:chOff x="1968283" y="808132"/>
            <a:chExt cx="3119085" cy="2006486"/>
          </a:xfrm>
        </p:grpSpPr>
        <p:sp>
          <p:nvSpPr>
            <p:cNvPr id="3" name="矩形 2">
              <a:extLst>
                <a:ext uri="{FF2B5EF4-FFF2-40B4-BE49-F238E27FC236}">
                  <a16:creationId xmlns:a16="http://schemas.microsoft.com/office/drawing/2014/main" id="{3B020FA2-8EC2-4D18-9702-08225F4FE4A4}"/>
                </a:ext>
              </a:extLst>
            </p:cNvPr>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06C071-AC76-46A1-9298-688176A480D1}"/>
                </a:ext>
              </a:extLst>
            </p:cNvPr>
            <p:cNvGrpSpPr/>
            <p:nvPr/>
          </p:nvGrpSpPr>
          <p:grpSpPr>
            <a:xfrm>
              <a:off x="1968283" y="808132"/>
              <a:ext cx="1499223" cy="1348030"/>
              <a:chOff x="2525103" y="467671"/>
              <a:chExt cx="2203995" cy="1981727"/>
            </a:xfrm>
          </p:grpSpPr>
          <p:grpSp>
            <p:nvGrpSpPr>
              <p:cNvPr id="5" name="组合 4">
                <a:extLst>
                  <a:ext uri="{FF2B5EF4-FFF2-40B4-BE49-F238E27FC236}">
                    <a16:creationId xmlns:a16="http://schemas.microsoft.com/office/drawing/2014/main" id="{72CC688C-AF78-4227-AAAF-0C2BE795AAF3}"/>
                  </a:ext>
                </a:extLst>
              </p:cNvPr>
              <p:cNvGrpSpPr/>
              <p:nvPr/>
            </p:nvGrpSpPr>
            <p:grpSpPr>
              <a:xfrm>
                <a:off x="2525103" y="467671"/>
                <a:ext cx="730654" cy="730654"/>
                <a:chOff x="2544981" y="467671"/>
                <a:chExt cx="730654" cy="730654"/>
              </a:xfrm>
            </p:grpSpPr>
            <p:sp>
              <p:nvSpPr>
                <p:cNvPr id="21" name="任意多边形 22">
                  <a:extLst>
                    <a:ext uri="{FF2B5EF4-FFF2-40B4-BE49-F238E27FC236}">
                      <a16:creationId xmlns:a16="http://schemas.microsoft.com/office/drawing/2014/main" id="{63CD9EAD-CF76-4AD6-810B-E9EC3BC74856}"/>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a:extLst>
                    <a:ext uri="{FF2B5EF4-FFF2-40B4-BE49-F238E27FC236}">
                      <a16:creationId xmlns:a16="http://schemas.microsoft.com/office/drawing/2014/main" id="{D78BD7DD-51A9-406D-BF0C-EF10D07DCD0D}"/>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8E538E5-23AA-41C7-99FC-59842EF5CD76}"/>
                  </a:ext>
                </a:extLst>
              </p:cNvPr>
              <p:cNvGrpSpPr/>
              <p:nvPr/>
            </p:nvGrpSpPr>
            <p:grpSpPr>
              <a:xfrm rot="18900000">
                <a:off x="2920247" y="618994"/>
                <a:ext cx="730654" cy="730654"/>
                <a:chOff x="2544981" y="467671"/>
                <a:chExt cx="730654" cy="730654"/>
              </a:xfrm>
            </p:grpSpPr>
            <p:sp>
              <p:nvSpPr>
                <p:cNvPr id="19" name="任意多边形 20">
                  <a:extLst>
                    <a:ext uri="{FF2B5EF4-FFF2-40B4-BE49-F238E27FC236}">
                      <a16:creationId xmlns:a16="http://schemas.microsoft.com/office/drawing/2014/main" id="{EE4790A7-4D05-4CB3-BD36-39F4AC7FA681}"/>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01CEE8FD-C422-48F7-AC88-20C7CF92FE5A}"/>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AA393B4-6D6D-42C5-A473-C9912F2F46B6}"/>
                  </a:ext>
                </a:extLst>
              </p:cNvPr>
              <p:cNvGrpSpPr/>
              <p:nvPr/>
            </p:nvGrpSpPr>
            <p:grpSpPr>
              <a:xfrm rot="13500000">
                <a:off x="3457473" y="1149242"/>
                <a:ext cx="730654" cy="730654"/>
                <a:chOff x="2544981" y="467671"/>
                <a:chExt cx="730654" cy="730654"/>
              </a:xfrm>
            </p:grpSpPr>
            <p:sp>
              <p:nvSpPr>
                <p:cNvPr id="17" name="任意多边形 18">
                  <a:extLst>
                    <a:ext uri="{FF2B5EF4-FFF2-40B4-BE49-F238E27FC236}">
                      <a16:creationId xmlns:a16="http://schemas.microsoft.com/office/drawing/2014/main" id="{FD344F59-79B0-40C1-B985-D4CC1594BFD9}"/>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9">
                  <a:extLst>
                    <a:ext uri="{FF2B5EF4-FFF2-40B4-BE49-F238E27FC236}">
                      <a16:creationId xmlns:a16="http://schemas.microsoft.com/office/drawing/2014/main" id="{E8AD3B88-E274-4301-94AA-9080F36FA38F}"/>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B0088628-84AA-493E-80CF-4DBD2A9E7D5C}"/>
                  </a:ext>
                </a:extLst>
              </p:cNvPr>
              <p:cNvGrpSpPr/>
              <p:nvPr/>
            </p:nvGrpSpPr>
            <p:grpSpPr>
              <a:xfrm rot="2700000">
                <a:off x="3458171" y="1172778"/>
                <a:ext cx="730654" cy="730654"/>
                <a:chOff x="2544981" y="467671"/>
                <a:chExt cx="730654" cy="730654"/>
              </a:xfrm>
            </p:grpSpPr>
            <p:sp>
              <p:nvSpPr>
                <p:cNvPr id="15" name="任意多边形 16">
                  <a:extLst>
                    <a:ext uri="{FF2B5EF4-FFF2-40B4-BE49-F238E27FC236}">
                      <a16:creationId xmlns:a16="http://schemas.microsoft.com/office/drawing/2014/main" id="{5DE9CC8F-D554-4F39-AFA5-323F155E44AB}"/>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7">
                  <a:extLst>
                    <a:ext uri="{FF2B5EF4-FFF2-40B4-BE49-F238E27FC236}">
                      <a16:creationId xmlns:a16="http://schemas.microsoft.com/office/drawing/2014/main" id="{C43E9E7B-0C48-4E19-BB3D-FE9D43A6A92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B6CCE1-A327-467A-A319-013B954AF29B}"/>
                  </a:ext>
                </a:extLst>
              </p:cNvPr>
              <p:cNvGrpSpPr/>
              <p:nvPr/>
            </p:nvGrpSpPr>
            <p:grpSpPr>
              <a:xfrm rot="2700000">
                <a:off x="3992510" y="624829"/>
                <a:ext cx="730654" cy="730654"/>
                <a:chOff x="2544981" y="467671"/>
                <a:chExt cx="730654" cy="730654"/>
              </a:xfrm>
            </p:grpSpPr>
            <p:sp>
              <p:nvSpPr>
                <p:cNvPr id="13" name="任意多边形 14">
                  <a:extLst>
                    <a:ext uri="{FF2B5EF4-FFF2-40B4-BE49-F238E27FC236}">
                      <a16:creationId xmlns:a16="http://schemas.microsoft.com/office/drawing/2014/main" id="{69336611-C2A7-48CB-80BB-7891A0EC668A}"/>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5">
                  <a:extLst>
                    <a:ext uri="{FF2B5EF4-FFF2-40B4-BE49-F238E27FC236}">
                      <a16:creationId xmlns:a16="http://schemas.microsoft.com/office/drawing/2014/main" id="{A938E18A-2FA2-4DB8-85B6-6E3B5AE632E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1834CE9-3AEA-4AA4-A8EC-6DA755C92ACB}"/>
                  </a:ext>
                </a:extLst>
              </p:cNvPr>
              <p:cNvGrpSpPr/>
              <p:nvPr/>
            </p:nvGrpSpPr>
            <p:grpSpPr>
              <a:xfrm rot="8100000">
                <a:off x="3984389" y="1704690"/>
                <a:ext cx="744709" cy="744708"/>
                <a:chOff x="2544981" y="453616"/>
                <a:chExt cx="744709" cy="744708"/>
              </a:xfrm>
            </p:grpSpPr>
            <p:sp>
              <p:nvSpPr>
                <p:cNvPr id="11" name="任意多边形 12">
                  <a:extLst>
                    <a:ext uri="{FF2B5EF4-FFF2-40B4-BE49-F238E27FC236}">
                      <a16:creationId xmlns:a16="http://schemas.microsoft.com/office/drawing/2014/main" id="{91FE07F1-0578-46DC-A43D-97E2E2CA70E7}"/>
                    </a:ext>
                  </a:extLst>
                </p:cNvPr>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a:extLst>
                    <a:ext uri="{FF2B5EF4-FFF2-40B4-BE49-F238E27FC236}">
                      <a16:creationId xmlns:a16="http://schemas.microsoft.com/office/drawing/2014/main" id="{85FD9B2E-ED8C-45B6-8AC7-A6116B597F1E}"/>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3" name="文本框 42">
            <a:extLst>
              <a:ext uri="{FF2B5EF4-FFF2-40B4-BE49-F238E27FC236}">
                <a16:creationId xmlns:a16="http://schemas.microsoft.com/office/drawing/2014/main" id="{739AB462-5C14-4C7E-94B0-7D24FE5DC432}"/>
              </a:ext>
            </a:extLst>
          </p:cNvPr>
          <p:cNvSpPr txBox="1"/>
          <p:nvPr/>
        </p:nvSpPr>
        <p:spPr>
          <a:xfrm>
            <a:off x="1355631" y="326532"/>
            <a:ext cx="2491567" cy="584775"/>
          </a:xfrm>
          <a:prstGeom prst="rect">
            <a:avLst/>
          </a:prstGeom>
        </p:spPr>
        <p:txBody>
          <a:bodyPr wrap="square" rtlCol="0">
            <a:spAutoFit/>
          </a:bodyPr>
          <a:lstStyle/>
          <a:p>
            <a:r>
              <a:rPr lang="en-US" altLang="zh-CN" sz="3200" b="1" dirty="0">
                <a:effectLst>
                  <a:outerShdw blurRad="38100" dist="38100" dir="2700000" algn="tl">
                    <a:srgbClr val="000000">
                      <a:alpha val="43137"/>
                    </a:srgbClr>
                  </a:outerShdw>
                </a:effectLst>
                <a:latin typeface="黑体" panose="02010609060101010101" charset="-122"/>
                <a:ea typeface="黑体" panose="02010609060101010101" charset="-122"/>
              </a:rPr>
              <a:t>1 </a:t>
            </a:r>
            <a:r>
              <a:rPr lang="zh-CN" altLang="en-US" sz="3200" b="1" dirty="0">
                <a:effectLst>
                  <a:outerShdw blurRad="38100" dist="38100" dir="2700000" algn="tl">
                    <a:srgbClr val="000000">
                      <a:alpha val="43137"/>
                    </a:srgbClr>
                  </a:outerShdw>
                </a:effectLst>
                <a:latin typeface="黑体" panose="02010609060101010101" charset="-122"/>
                <a:ea typeface="黑体" panose="02010609060101010101" charset="-122"/>
              </a:rPr>
              <a:t>项目进展</a:t>
            </a:r>
          </a:p>
        </p:txBody>
      </p:sp>
      <p:grpSp>
        <p:nvGrpSpPr>
          <p:cNvPr id="62" name="组合 61">
            <a:extLst>
              <a:ext uri="{FF2B5EF4-FFF2-40B4-BE49-F238E27FC236}">
                <a16:creationId xmlns:a16="http://schemas.microsoft.com/office/drawing/2014/main" id="{94AE7A41-4BC5-4853-96FC-AC22E6E8FE13}"/>
              </a:ext>
            </a:extLst>
          </p:cNvPr>
          <p:cNvGrpSpPr/>
          <p:nvPr/>
        </p:nvGrpSpPr>
        <p:grpSpPr>
          <a:xfrm>
            <a:off x="8620082" y="3368438"/>
            <a:ext cx="1127296" cy="992678"/>
            <a:chOff x="4857750" y="2976562"/>
            <a:chExt cx="2628900" cy="1992981"/>
          </a:xfrm>
        </p:grpSpPr>
        <p:grpSp>
          <p:nvGrpSpPr>
            <p:cNvPr id="53" name="组合 52">
              <a:extLst>
                <a:ext uri="{FF2B5EF4-FFF2-40B4-BE49-F238E27FC236}">
                  <a16:creationId xmlns:a16="http://schemas.microsoft.com/office/drawing/2014/main" id="{A8C3AC27-C89F-4746-916F-7173390DDC29}"/>
                </a:ext>
              </a:extLst>
            </p:cNvPr>
            <p:cNvGrpSpPr/>
            <p:nvPr/>
          </p:nvGrpSpPr>
          <p:grpSpPr>
            <a:xfrm>
              <a:off x="4857750" y="2976562"/>
              <a:ext cx="2476500" cy="1219200"/>
              <a:chOff x="4248150" y="2819400"/>
              <a:chExt cx="2476500" cy="1219200"/>
            </a:xfrm>
          </p:grpSpPr>
          <p:pic>
            <p:nvPicPr>
              <p:cNvPr id="36" name="图片 35">
                <a:extLst>
                  <a:ext uri="{FF2B5EF4-FFF2-40B4-BE49-F238E27FC236}">
                    <a16:creationId xmlns:a16="http://schemas.microsoft.com/office/drawing/2014/main" id="{2105B831-DE47-49A7-95E9-93D04E7AB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7350" y="2819400"/>
                <a:ext cx="1257300" cy="1219200"/>
              </a:xfrm>
              <a:prstGeom prst="rect">
                <a:avLst/>
              </a:prstGeom>
            </p:spPr>
          </p:pic>
          <p:pic>
            <p:nvPicPr>
              <p:cNvPr id="48" name="图片 47">
                <a:extLst>
                  <a:ext uri="{FF2B5EF4-FFF2-40B4-BE49-F238E27FC236}">
                    <a16:creationId xmlns:a16="http://schemas.microsoft.com/office/drawing/2014/main" id="{AB151AF5-2E5B-4209-A6C8-3375E33EF3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8150" y="2819400"/>
                <a:ext cx="1219200" cy="1219200"/>
              </a:xfrm>
              <a:prstGeom prst="rect">
                <a:avLst/>
              </a:prstGeom>
            </p:spPr>
          </p:pic>
        </p:grpSp>
        <p:sp>
          <p:nvSpPr>
            <p:cNvPr id="60" name="文本框 59">
              <a:extLst>
                <a:ext uri="{FF2B5EF4-FFF2-40B4-BE49-F238E27FC236}">
                  <a16:creationId xmlns:a16="http://schemas.microsoft.com/office/drawing/2014/main" id="{772F51CE-3CD2-4964-AA2B-1CE6EC666C34}"/>
                </a:ext>
              </a:extLst>
            </p:cNvPr>
            <p:cNvSpPr txBox="1"/>
            <p:nvPr/>
          </p:nvSpPr>
          <p:spPr>
            <a:xfrm>
              <a:off x="5310188" y="4314825"/>
              <a:ext cx="2176462" cy="654718"/>
            </a:xfrm>
            <a:prstGeom prst="rect">
              <a:avLst/>
            </a:prstGeom>
            <a:noFill/>
          </p:spPr>
          <p:txBody>
            <a:bodyPr wrap="square" rtlCol="0">
              <a:spAutoFit/>
            </a:bodyPr>
            <a:lstStyle/>
            <a:p>
              <a:r>
                <a:rPr lang="zh-CN" altLang="en-US" sz="1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架构风格</a:t>
              </a:r>
            </a:p>
          </p:txBody>
        </p:sp>
      </p:grpSp>
      <p:grpSp>
        <p:nvGrpSpPr>
          <p:cNvPr id="68" name="组合 67">
            <a:extLst>
              <a:ext uri="{FF2B5EF4-FFF2-40B4-BE49-F238E27FC236}">
                <a16:creationId xmlns:a16="http://schemas.microsoft.com/office/drawing/2014/main" id="{24DBA78E-AD46-4052-851B-6233CA76CB00}"/>
              </a:ext>
            </a:extLst>
          </p:cNvPr>
          <p:cNvGrpSpPr/>
          <p:nvPr/>
        </p:nvGrpSpPr>
        <p:grpSpPr>
          <a:xfrm>
            <a:off x="8007666" y="1737277"/>
            <a:ext cx="977197" cy="687647"/>
            <a:chOff x="1619053" y="1933083"/>
            <a:chExt cx="2929738" cy="1955890"/>
          </a:xfrm>
        </p:grpSpPr>
        <p:pic>
          <p:nvPicPr>
            <p:cNvPr id="64" name="图片 63">
              <a:extLst>
                <a:ext uri="{FF2B5EF4-FFF2-40B4-BE49-F238E27FC236}">
                  <a16:creationId xmlns:a16="http://schemas.microsoft.com/office/drawing/2014/main" id="{DEC8A50B-BD4E-498E-BDB8-642248711E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04175" y="1933083"/>
              <a:ext cx="1219200" cy="1219200"/>
            </a:xfrm>
            <a:prstGeom prst="rect">
              <a:avLst/>
            </a:prstGeom>
          </p:spPr>
        </p:pic>
        <p:pic>
          <p:nvPicPr>
            <p:cNvPr id="66" name="图片 65">
              <a:extLst>
                <a:ext uri="{FF2B5EF4-FFF2-40B4-BE49-F238E27FC236}">
                  <a16:creationId xmlns:a16="http://schemas.microsoft.com/office/drawing/2014/main" id="{4AB1B66B-286B-4AB3-83ED-8E9BAF25D8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40245" y="2022711"/>
              <a:ext cx="1039945" cy="1039945"/>
            </a:xfrm>
            <a:prstGeom prst="rect">
              <a:avLst/>
            </a:prstGeom>
          </p:spPr>
        </p:pic>
        <p:sp>
          <p:nvSpPr>
            <p:cNvPr id="67" name="文本框 66">
              <a:extLst>
                <a:ext uri="{FF2B5EF4-FFF2-40B4-BE49-F238E27FC236}">
                  <a16:creationId xmlns:a16="http://schemas.microsoft.com/office/drawing/2014/main" id="{9FAA6F63-8ADE-4F95-A105-B1AA793D0C58}"/>
                </a:ext>
              </a:extLst>
            </p:cNvPr>
            <p:cNvSpPr txBox="1"/>
            <p:nvPr/>
          </p:nvSpPr>
          <p:spPr>
            <a:xfrm>
              <a:off x="1619053" y="3319952"/>
              <a:ext cx="2929738" cy="569021"/>
            </a:xfrm>
            <a:prstGeom prst="rect">
              <a:avLst/>
            </a:prstGeom>
            <a:noFill/>
          </p:spPr>
          <p:txBody>
            <a:bodyPr wrap="square" rtlCol="0">
              <a:spAutoFit/>
            </a:bodyPr>
            <a:lstStyle/>
            <a:p>
              <a:r>
                <a:rPr lang="en-US" altLang="zh-CN" sz="7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REST API</a:t>
              </a:r>
              <a:r>
                <a:rPr lang="zh-CN" altLang="en-US" sz="7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接口描述</a:t>
              </a:r>
            </a:p>
          </p:txBody>
        </p:sp>
      </p:grpSp>
      <p:grpSp>
        <p:nvGrpSpPr>
          <p:cNvPr id="72" name="组合 71">
            <a:extLst>
              <a:ext uri="{FF2B5EF4-FFF2-40B4-BE49-F238E27FC236}">
                <a16:creationId xmlns:a16="http://schemas.microsoft.com/office/drawing/2014/main" id="{01B99CD3-F4CE-498B-81DB-9C0F0086A40C}"/>
              </a:ext>
            </a:extLst>
          </p:cNvPr>
          <p:cNvGrpSpPr/>
          <p:nvPr/>
        </p:nvGrpSpPr>
        <p:grpSpPr>
          <a:xfrm>
            <a:off x="5498104" y="966174"/>
            <a:ext cx="1157299" cy="694597"/>
            <a:chOff x="8398099" y="1413111"/>
            <a:chExt cx="2929738" cy="1826040"/>
          </a:xfrm>
        </p:grpSpPr>
        <p:pic>
          <p:nvPicPr>
            <p:cNvPr id="70" name="图片 69">
              <a:extLst>
                <a:ext uri="{FF2B5EF4-FFF2-40B4-BE49-F238E27FC236}">
                  <a16:creationId xmlns:a16="http://schemas.microsoft.com/office/drawing/2014/main" id="{04E04931-99B8-47FE-BE4D-2272BB5E908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60437" y="1413111"/>
              <a:ext cx="1219200" cy="1219200"/>
            </a:xfrm>
            <a:prstGeom prst="rect">
              <a:avLst/>
            </a:prstGeom>
          </p:spPr>
        </p:pic>
        <p:sp>
          <p:nvSpPr>
            <p:cNvPr id="71" name="文本框 70">
              <a:extLst>
                <a:ext uri="{FF2B5EF4-FFF2-40B4-BE49-F238E27FC236}">
                  <a16:creationId xmlns:a16="http://schemas.microsoft.com/office/drawing/2014/main" id="{4F1E11CA-04A3-42EE-8B61-909EB45FBF7E}"/>
                </a:ext>
              </a:extLst>
            </p:cNvPr>
            <p:cNvSpPr txBox="1"/>
            <p:nvPr/>
          </p:nvSpPr>
          <p:spPr>
            <a:xfrm>
              <a:off x="8398099" y="2632312"/>
              <a:ext cx="2929738" cy="606839"/>
            </a:xfrm>
            <a:prstGeom prst="rect">
              <a:avLst/>
            </a:prstGeom>
            <a:noFill/>
          </p:spPr>
          <p:txBody>
            <a:bodyPr wrap="square" rtlCol="0">
              <a:spAutoFit/>
            </a:bodyPr>
            <a:lstStyle/>
            <a:p>
              <a:r>
                <a:rPr lang="zh-CN" altLang="en-US" sz="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外部</a:t>
              </a:r>
              <a:r>
                <a:rPr lang="en-US" altLang="zh-CN" sz="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API</a:t>
              </a:r>
              <a:r>
                <a:rPr lang="zh-CN" altLang="en-US" sz="9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调用规范</a:t>
              </a:r>
            </a:p>
          </p:txBody>
        </p:sp>
      </p:grpSp>
      <p:grpSp>
        <p:nvGrpSpPr>
          <p:cNvPr id="78" name="组合 77">
            <a:extLst>
              <a:ext uri="{FF2B5EF4-FFF2-40B4-BE49-F238E27FC236}">
                <a16:creationId xmlns:a16="http://schemas.microsoft.com/office/drawing/2014/main" id="{D58D477A-0AC5-458E-AE82-B48D3BEBA7A6}"/>
              </a:ext>
            </a:extLst>
          </p:cNvPr>
          <p:cNvGrpSpPr/>
          <p:nvPr/>
        </p:nvGrpSpPr>
        <p:grpSpPr>
          <a:xfrm>
            <a:off x="3308537" y="1804595"/>
            <a:ext cx="1132398" cy="631297"/>
            <a:chOff x="802183" y="4545657"/>
            <a:chExt cx="3302093" cy="1543639"/>
          </a:xfrm>
        </p:grpSpPr>
        <p:pic>
          <p:nvPicPr>
            <p:cNvPr id="74" name="图片 73">
              <a:extLst>
                <a:ext uri="{FF2B5EF4-FFF2-40B4-BE49-F238E27FC236}">
                  <a16:creationId xmlns:a16="http://schemas.microsoft.com/office/drawing/2014/main" id="{7A88A75D-5F70-4FDF-9D25-8D595BE23A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752" y="4545657"/>
              <a:ext cx="1219200" cy="1219200"/>
            </a:xfrm>
            <a:prstGeom prst="rect">
              <a:avLst/>
            </a:prstGeom>
          </p:spPr>
        </p:pic>
        <p:pic>
          <p:nvPicPr>
            <p:cNvPr id="76" name="图片 75">
              <a:extLst>
                <a:ext uri="{FF2B5EF4-FFF2-40B4-BE49-F238E27FC236}">
                  <a16:creationId xmlns:a16="http://schemas.microsoft.com/office/drawing/2014/main" id="{D02B3E55-2A99-4B8C-AFB1-45D45E2E48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10897" y="4674747"/>
              <a:ext cx="961020" cy="961019"/>
            </a:xfrm>
            <a:prstGeom prst="rect">
              <a:avLst/>
            </a:prstGeom>
          </p:spPr>
        </p:pic>
        <p:sp>
          <p:nvSpPr>
            <p:cNvPr id="77" name="文本框 76">
              <a:extLst>
                <a:ext uri="{FF2B5EF4-FFF2-40B4-BE49-F238E27FC236}">
                  <a16:creationId xmlns:a16="http://schemas.microsoft.com/office/drawing/2014/main" id="{F4206710-5E0E-475E-B490-DF31843632A3}"/>
                </a:ext>
              </a:extLst>
            </p:cNvPr>
            <p:cNvSpPr txBox="1"/>
            <p:nvPr/>
          </p:nvSpPr>
          <p:spPr>
            <a:xfrm>
              <a:off x="802183" y="5562495"/>
              <a:ext cx="3302093" cy="526801"/>
            </a:xfrm>
            <a:prstGeom prst="rect">
              <a:avLst/>
            </a:prstGeom>
            <a:noFill/>
          </p:spPr>
          <p:txBody>
            <a:bodyPr wrap="square" rtlCol="0">
              <a:spAutoFit/>
            </a:bodyPr>
            <a:lstStyle/>
            <a:p>
              <a:r>
                <a:rPr lang="zh-CN" altLang="en-US"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数据持久化</a:t>
              </a:r>
              <a:r>
                <a:rPr lang="en-US" altLang="zh-CN"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r>
                <a:rPr lang="zh-CN" altLang="en-US"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分布式</a:t>
              </a:r>
              <a:endParaRPr lang="en-US" altLang="zh-CN"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84" name="组合 83">
            <a:extLst>
              <a:ext uri="{FF2B5EF4-FFF2-40B4-BE49-F238E27FC236}">
                <a16:creationId xmlns:a16="http://schemas.microsoft.com/office/drawing/2014/main" id="{73D4CC69-B1FF-4419-9DB7-1B10DDA747D5}"/>
              </a:ext>
            </a:extLst>
          </p:cNvPr>
          <p:cNvGrpSpPr/>
          <p:nvPr/>
        </p:nvGrpSpPr>
        <p:grpSpPr>
          <a:xfrm>
            <a:off x="2474252" y="3196495"/>
            <a:ext cx="1390051" cy="799932"/>
            <a:chOff x="7334250" y="4214136"/>
            <a:chExt cx="3613197" cy="1910785"/>
          </a:xfrm>
        </p:grpSpPr>
        <p:pic>
          <p:nvPicPr>
            <p:cNvPr id="80" name="图片 79">
              <a:extLst>
                <a:ext uri="{FF2B5EF4-FFF2-40B4-BE49-F238E27FC236}">
                  <a16:creationId xmlns:a16="http://schemas.microsoft.com/office/drawing/2014/main" id="{727E7702-9CC3-427D-B826-6CF44D3A0B1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53450" y="4225689"/>
              <a:ext cx="971470" cy="971470"/>
            </a:xfrm>
            <a:prstGeom prst="rect">
              <a:avLst/>
            </a:prstGeom>
          </p:spPr>
        </p:pic>
        <p:pic>
          <p:nvPicPr>
            <p:cNvPr id="82" name="图片 81">
              <a:extLst>
                <a:ext uri="{FF2B5EF4-FFF2-40B4-BE49-F238E27FC236}">
                  <a16:creationId xmlns:a16="http://schemas.microsoft.com/office/drawing/2014/main" id="{75CE8594-B3A6-4FBD-883E-2D3E886F7BC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34250" y="4214136"/>
              <a:ext cx="966788" cy="966788"/>
            </a:xfrm>
            <a:prstGeom prst="rect">
              <a:avLst/>
            </a:prstGeom>
          </p:spPr>
        </p:pic>
        <p:sp>
          <p:nvSpPr>
            <p:cNvPr id="83" name="文本框 82">
              <a:extLst>
                <a:ext uri="{FF2B5EF4-FFF2-40B4-BE49-F238E27FC236}">
                  <a16:creationId xmlns:a16="http://schemas.microsoft.com/office/drawing/2014/main" id="{872975AC-91EC-447C-929A-FFFB616CA2FD}"/>
                </a:ext>
              </a:extLst>
            </p:cNvPr>
            <p:cNvSpPr txBox="1"/>
            <p:nvPr/>
          </p:nvSpPr>
          <p:spPr>
            <a:xfrm>
              <a:off x="7334250" y="5316222"/>
              <a:ext cx="3613197" cy="808699"/>
            </a:xfrm>
            <a:prstGeom prst="rect">
              <a:avLst/>
            </a:prstGeom>
            <a:noFill/>
          </p:spPr>
          <p:txBody>
            <a:bodyPr wrap="square" rtlCol="0">
              <a:spAutoFit/>
            </a:bodyPr>
            <a:lstStyle/>
            <a:p>
              <a:r>
                <a:rPr lang="zh-CN" altLang="en-US"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用例实现</a:t>
              </a:r>
              <a:endParaRPr lang="en-US" altLang="zh-CN"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Spring Security demo</a:t>
              </a:r>
            </a:p>
          </p:txBody>
        </p:sp>
      </p:grpSp>
      <p:grpSp>
        <p:nvGrpSpPr>
          <p:cNvPr id="88" name="组合 87">
            <a:extLst>
              <a:ext uri="{FF2B5EF4-FFF2-40B4-BE49-F238E27FC236}">
                <a16:creationId xmlns:a16="http://schemas.microsoft.com/office/drawing/2014/main" id="{0A418C18-4581-494A-91E3-A3BB7744D560}"/>
              </a:ext>
            </a:extLst>
          </p:cNvPr>
          <p:cNvGrpSpPr/>
          <p:nvPr/>
        </p:nvGrpSpPr>
        <p:grpSpPr>
          <a:xfrm>
            <a:off x="4921806" y="4012146"/>
            <a:ext cx="3467195" cy="2086834"/>
            <a:chOff x="4973533" y="861479"/>
            <a:chExt cx="2176462" cy="1395127"/>
          </a:xfrm>
        </p:grpSpPr>
        <p:pic>
          <p:nvPicPr>
            <p:cNvPr id="86" name="图片 85">
              <a:extLst>
                <a:ext uri="{FF2B5EF4-FFF2-40B4-BE49-F238E27FC236}">
                  <a16:creationId xmlns:a16="http://schemas.microsoft.com/office/drawing/2014/main" id="{F9B9ED18-EE28-4268-8E20-962935021D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73533" y="861479"/>
              <a:ext cx="1219200" cy="1219200"/>
            </a:xfrm>
            <a:prstGeom prst="rect">
              <a:avLst/>
            </a:prstGeom>
          </p:spPr>
        </p:pic>
        <p:sp>
          <p:nvSpPr>
            <p:cNvPr id="87" name="文本框 86">
              <a:extLst>
                <a:ext uri="{FF2B5EF4-FFF2-40B4-BE49-F238E27FC236}">
                  <a16:creationId xmlns:a16="http://schemas.microsoft.com/office/drawing/2014/main" id="{4D2C2242-24B1-405B-9955-092786201A87}"/>
                </a:ext>
              </a:extLst>
            </p:cNvPr>
            <p:cNvSpPr txBox="1"/>
            <p:nvPr/>
          </p:nvSpPr>
          <p:spPr>
            <a:xfrm>
              <a:off x="4973533" y="1824509"/>
              <a:ext cx="2176462" cy="432097"/>
            </a:xfrm>
            <a:prstGeom prst="rect">
              <a:avLst/>
            </a:prstGeom>
            <a:noFill/>
          </p:spPr>
          <p:txBody>
            <a:bodyPr wrap="square" rtlCol="0">
              <a:spAutoFit/>
            </a:bodyPr>
            <a:lstStyle/>
            <a:p>
              <a:r>
                <a:rPr lang="zh-CN" altLang="en-US" sz="36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设计模式</a:t>
              </a:r>
              <a:endParaRPr lang="zh-CN" altLang="en-US" sz="32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pic>
        <p:nvPicPr>
          <p:cNvPr id="47" name="图片 46" descr="upload_391079812">
            <a:extLst>
              <a:ext uri="{FF2B5EF4-FFF2-40B4-BE49-F238E27FC236}">
                <a16:creationId xmlns:a16="http://schemas.microsoft.com/office/drawing/2014/main" id="{2FABACBD-FDBF-41F8-9DB9-F32FE3FC30CF}"/>
              </a:ext>
            </a:extLst>
          </p:cNvPr>
          <p:cNvPicPr>
            <a:picLocks noChangeAspect="1"/>
          </p:cNvPicPr>
          <p:nvPr/>
        </p:nvPicPr>
        <p:blipFill>
          <a:blip r:embed="rId13"/>
          <a:stretch>
            <a:fillRect/>
          </a:stretch>
        </p:blipFill>
        <p:spPr>
          <a:xfrm>
            <a:off x="52904" y="6025279"/>
            <a:ext cx="2856795" cy="728894"/>
          </a:xfrm>
          <a:prstGeom prst="rect">
            <a:avLst/>
          </a:prstGeom>
        </p:spPr>
      </p:pic>
    </p:spTree>
    <p:extLst>
      <p:ext uri="{BB962C8B-B14F-4D97-AF65-F5344CB8AC3E}">
        <p14:creationId xmlns:p14="http://schemas.microsoft.com/office/powerpoint/2010/main" val="12637569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24C6358-F1B3-4771-A2AC-DAAD73D566AF}"/>
              </a:ext>
            </a:extLst>
          </p:cNvPr>
          <p:cNvGrpSpPr/>
          <p:nvPr/>
        </p:nvGrpSpPr>
        <p:grpSpPr>
          <a:xfrm>
            <a:off x="223371" y="246883"/>
            <a:ext cx="1860072" cy="1332535"/>
            <a:chOff x="1968283" y="808132"/>
            <a:chExt cx="3119085" cy="2006486"/>
          </a:xfrm>
        </p:grpSpPr>
        <p:sp>
          <p:nvSpPr>
            <p:cNvPr id="3" name="矩形 2">
              <a:extLst>
                <a:ext uri="{FF2B5EF4-FFF2-40B4-BE49-F238E27FC236}">
                  <a16:creationId xmlns:a16="http://schemas.microsoft.com/office/drawing/2014/main" id="{3B020FA2-8EC2-4D18-9702-08225F4FE4A4}"/>
                </a:ext>
              </a:extLst>
            </p:cNvPr>
            <p:cNvSpPr/>
            <p:nvPr/>
          </p:nvSpPr>
          <p:spPr>
            <a:xfrm rot="2656728">
              <a:off x="2916744" y="1773523"/>
              <a:ext cx="2170624" cy="1041095"/>
            </a:xfrm>
            <a:prstGeom prst="rect">
              <a:avLst/>
            </a:prstGeom>
            <a:gradFill flip="none" rotWithShape="1">
              <a:gsLst>
                <a:gs pos="0">
                  <a:srgbClr val="FDFDFD">
                    <a:alpha val="6000"/>
                  </a:srgbClr>
                </a:gs>
                <a:gs pos="100000">
                  <a:srgbClr val="D7DBDC"/>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1306C071-AC76-46A1-9298-688176A480D1}"/>
                </a:ext>
              </a:extLst>
            </p:cNvPr>
            <p:cNvGrpSpPr/>
            <p:nvPr/>
          </p:nvGrpSpPr>
          <p:grpSpPr>
            <a:xfrm>
              <a:off x="1968283" y="808132"/>
              <a:ext cx="1499223" cy="1348030"/>
              <a:chOff x="2525103" y="467671"/>
              <a:chExt cx="2203995" cy="1981727"/>
            </a:xfrm>
          </p:grpSpPr>
          <p:grpSp>
            <p:nvGrpSpPr>
              <p:cNvPr id="5" name="组合 4">
                <a:extLst>
                  <a:ext uri="{FF2B5EF4-FFF2-40B4-BE49-F238E27FC236}">
                    <a16:creationId xmlns:a16="http://schemas.microsoft.com/office/drawing/2014/main" id="{72CC688C-AF78-4227-AAAF-0C2BE795AAF3}"/>
                  </a:ext>
                </a:extLst>
              </p:cNvPr>
              <p:cNvGrpSpPr/>
              <p:nvPr/>
            </p:nvGrpSpPr>
            <p:grpSpPr>
              <a:xfrm>
                <a:off x="2525103" y="467671"/>
                <a:ext cx="730654" cy="730654"/>
                <a:chOff x="2544981" y="467671"/>
                <a:chExt cx="730654" cy="730654"/>
              </a:xfrm>
            </p:grpSpPr>
            <p:sp>
              <p:nvSpPr>
                <p:cNvPr id="21" name="任意多边形 22">
                  <a:extLst>
                    <a:ext uri="{FF2B5EF4-FFF2-40B4-BE49-F238E27FC236}">
                      <a16:creationId xmlns:a16="http://schemas.microsoft.com/office/drawing/2014/main" id="{63CD9EAD-CF76-4AD6-810B-E9EC3BC74856}"/>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3">
                  <a:extLst>
                    <a:ext uri="{FF2B5EF4-FFF2-40B4-BE49-F238E27FC236}">
                      <a16:creationId xmlns:a16="http://schemas.microsoft.com/office/drawing/2014/main" id="{D78BD7DD-51A9-406D-BF0C-EF10D07DCD0D}"/>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68E538E5-23AA-41C7-99FC-59842EF5CD76}"/>
                  </a:ext>
                </a:extLst>
              </p:cNvPr>
              <p:cNvGrpSpPr/>
              <p:nvPr/>
            </p:nvGrpSpPr>
            <p:grpSpPr>
              <a:xfrm rot="18900000">
                <a:off x="2920247" y="618994"/>
                <a:ext cx="730654" cy="730654"/>
                <a:chOff x="2544981" y="467671"/>
                <a:chExt cx="730654" cy="730654"/>
              </a:xfrm>
            </p:grpSpPr>
            <p:sp>
              <p:nvSpPr>
                <p:cNvPr id="19" name="任意多边形 20">
                  <a:extLst>
                    <a:ext uri="{FF2B5EF4-FFF2-40B4-BE49-F238E27FC236}">
                      <a16:creationId xmlns:a16="http://schemas.microsoft.com/office/drawing/2014/main" id="{EE4790A7-4D05-4CB3-BD36-39F4AC7FA681}"/>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1">
                  <a:extLst>
                    <a:ext uri="{FF2B5EF4-FFF2-40B4-BE49-F238E27FC236}">
                      <a16:creationId xmlns:a16="http://schemas.microsoft.com/office/drawing/2014/main" id="{01CEE8FD-C422-48F7-AC88-20C7CF92FE5A}"/>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1AA393B4-6D6D-42C5-A473-C9912F2F46B6}"/>
                  </a:ext>
                </a:extLst>
              </p:cNvPr>
              <p:cNvGrpSpPr/>
              <p:nvPr/>
            </p:nvGrpSpPr>
            <p:grpSpPr>
              <a:xfrm rot="13500000">
                <a:off x="3457473" y="1149242"/>
                <a:ext cx="730654" cy="730654"/>
                <a:chOff x="2544981" y="467671"/>
                <a:chExt cx="730654" cy="730654"/>
              </a:xfrm>
            </p:grpSpPr>
            <p:sp>
              <p:nvSpPr>
                <p:cNvPr id="17" name="任意多边形 18">
                  <a:extLst>
                    <a:ext uri="{FF2B5EF4-FFF2-40B4-BE49-F238E27FC236}">
                      <a16:creationId xmlns:a16="http://schemas.microsoft.com/office/drawing/2014/main" id="{FD344F59-79B0-40C1-B985-D4CC1594BFD9}"/>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9">
                  <a:extLst>
                    <a:ext uri="{FF2B5EF4-FFF2-40B4-BE49-F238E27FC236}">
                      <a16:creationId xmlns:a16="http://schemas.microsoft.com/office/drawing/2014/main" id="{E8AD3B88-E274-4301-94AA-9080F36FA38F}"/>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B0088628-84AA-493E-80CF-4DBD2A9E7D5C}"/>
                  </a:ext>
                </a:extLst>
              </p:cNvPr>
              <p:cNvGrpSpPr/>
              <p:nvPr/>
            </p:nvGrpSpPr>
            <p:grpSpPr>
              <a:xfrm rot="2700000">
                <a:off x="3458171" y="1172778"/>
                <a:ext cx="730654" cy="730654"/>
                <a:chOff x="2544981" y="467671"/>
                <a:chExt cx="730654" cy="730654"/>
              </a:xfrm>
            </p:grpSpPr>
            <p:sp>
              <p:nvSpPr>
                <p:cNvPr id="15" name="任意多边形 16">
                  <a:extLst>
                    <a:ext uri="{FF2B5EF4-FFF2-40B4-BE49-F238E27FC236}">
                      <a16:creationId xmlns:a16="http://schemas.microsoft.com/office/drawing/2014/main" id="{5DE9CC8F-D554-4F39-AFA5-323F155E44AB}"/>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7">
                  <a:extLst>
                    <a:ext uri="{FF2B5EF4-FFF2-40B4-BE49-F238E27FC236}">
                      <a16:creationId xmlns:a16="http://schemas.microsoft.com/office/drawing/2014/main" id="{C43E9E7B-0C48-4E19-BB3D-FE9D43A6A92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1AB6CCE1-A327-467A-A319-013B954AF29B}"/>
                  </a:ext>
                </a:extLst>
              </p:cNvPr>
              <p:cNvGrpSpPr/>
              <p:nvPr/>
            </p:nvGrpSpPr>
            <p:grpSpPr>
              <a:xfrm rot="2700000">
                <a:off x="3992510" y="624829"/>
                <a:ext cx="730654" cy="730654"/>
                <a:chOff x="2544981" y="467671"/>
                <a:chExt cx="730654" cy="730654"/>
              </a:xfrm>
            </p:grpSpPr>
            <p:sp>
              <p:nvSpPr>
                <p:cNvPr id="13" name="任意多边形 14">
                  <a:extLst>
                    <a:ext uri="{FF2B5EF4-FFF2-40B4-BE49-F238E27FC236}">
                      <a16:creationId xmlns:a16="http://schemas.microsoft.com/office/drawing/2014/main" id="{69336611-C2A7-48CB-80BB-7891A0EC668A}"/>
                    </a:ext>
                  </a:extLst>
                </p:cNvPr>
                <p:cNvSpPr/>
                <p:nvPr/>
              </p:nvSpPr>
              <p:spPr>
                <a:xfrm flipH="1">
                  <a:off x="2910308" y="467671"/>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5">
                  <a:extLst>
                    <a:ext uri="{FF2B5EF4-FFF2-40B4-BE49-F238E27FC236}">
                      <a16:creationId xmlns:a16="http://schemas.microsoft.com/office/drawing/2014/main" id="{A938E18A-2FA2-4DB8-85B6-6E3B5AE632E5}"/>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81834CE9-3AEA-4AA4-A8EC-6DA755C92ACB}"/>
                  </a:ext>
                </a:extLst>
              </p:cNvPr>
              <p:cNvGrpSpPr/>
              <p:nvPr/>
            </p:nvGrpSpPr>
            <p:grpSpPr>
              <a:xfrm rot="8100000">
                <a:off x="3984389" y="1704690"/>
                <a:ext cx="744709" cy="744708"/>
                <a:chOff x="2544981" y="453616"/>
                <a:chExt cx="744709" cy="744708"/>
              </a:xfrm>
            </p:grpSpPr>
            <p:sp>
              <p:nvSpPr>
                <p:cNvPr id="11" name="任意多边形 12">
                  <a:extLst>
                    <a:ext uri="{FF2B5EF4-FFF2-40B4-BE49-F238E27FC236}">
                      <a16:creationId xmlns:a16="http://schemas.microsoft.com/office/drawing/2014/main" id="{91FE07F1-0578-46DC-A43D-97E2E2CA70E7}"/>
                    </a:ext>
                  </a:extLst>
                </p:cNvPr>
                <p:cNvSpPr/>
                <p:nvPr/>
              </p:nvSpPr>
              <p:spPr>
                <a:xfrm flipH="1">
                  <a:off x="2924363" y="453616"/>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CABB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3">
                  <a:extLst>
                    <a:ext uri="{FF2B5EF4-FFF2-40B4-BE49-F238E27FC236}">
                      <a16:creationId xmlns:a16="http://schemas.microsoft.com/office/drawing/2014/main" id="{85FD9B2E-ED8C-45B6-8AC7-A6116B597F1E}"/>
                    </a:ext>
                  </a:extLst>
                </p:cNvPr>
                <p:cNvSpPr/>
                <p:nvPr/>
              </p:nvSpPr>
              <p:spPr>
                <a:xfrm rot="5400000" flipH="1">
                  <a:off x="2727644" y="650334"/>
                  <a:ext cx="365327" cy="730654"/>
                </a:xfrm>
                <a:custGeom>
                  <a:avLst/>
                  <a:gdLst>
                    <a:gd name="connsiteX0" fmla="*/ 0 w 925974"/>
                    <a:gd name="connsiteY0" fmla="*/ 0 h 1851948"/>
                    <a:gd name="connsiteX1" fmla="*/ 925974 w 925974"/>
                    <a:gd name="connsiteY1" fmla="*/ 925974 h 1851948"/>
                    <a:gd name="connsiteX2" fmla="*/ 0 w 925974"/>
                    <a:gd name="connsiteY2" fmla="*/ 1851948 h 1851948"/>
                  </a:gdLst>
                  <a:ahLst/>
                  <a:cxnLst>
                    <a:cxn ang="0">
                      <a:pos x="connsiteX0" y="connsiteY0"/>
                    </a:cxn>
                    <a:cxn ang="0">
                      <a:pos x="connsiteX1" y="connsiteY1"/>
                    </a:cxn>
                    <a:cxn ang="0">
                      <a:pos x="connsiteX2" y="connsiteY2"/>
                    </a:cxn>
                  </a:cxnLst>
                  <a:rect l="l" t="t" r="r" b="b"/>
                  <a:pathLst>
                    <a:path w="925974" h="1851948">
                      <a:moveTo>
                        <a:pt x="0" y="0"/>
                      </a:moveTo>
                      <a:lnTo>
                        <a:pt x="925974" y="925974"/>
                      </a:lnTo>
                      <a:lnTo>
                        <a:pt x="0" y="1851948"/>
                      </a:lnTo>
                      <a:close/>
                    </a:path>
                  </a:pathLst>
                </a:custGeom>
                <a:solidFill>
                  <a:srgbClr val="E6B8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3" name="文本框 42">
            <a:extLst>
              <a:ext uri="{FF2B5EF4-FFF2-40B4-BE49-F238E27FC236}">
                <a16:creationId xmlns:a16="http://schemas.microsoft.com/office/drawing/2014/main" id="{739AB462-5C14-4C7E-94B0-7D24FE5DC432}"/>
              </a:ext>
            </a:extLst>
          </p:cNvPr>
          <p:cNvSpPr txBox="1"/>
          <p:nvPr/>
        </p:nvSpPr>
        <p:spPr>
          <a:xfrm>
            <a:off x="1355631" y="326532"/>
            <a:ext cx="3985296" cy="584775"/>
          </a:xfrm>
          <a:prstGeom prst="rect">
            <a:avLst/>
          </a:prstGeom>
        </p:spPr>
        <p:txBody>
          <a:bodyPr wrap="square" rtlCol="0">
            <a:spAutoFit/>
          </a:bodyPr>
          <a:lstStyle/>
          <a:p>
            <a:r>
              <a:rPr lang="en-US" altLang="zh-CN" sz="3200" b="1" dirty="0">
                <a:effectLst>
                  <a:outerShdw blurRad="38100" dist="38100" dir="2700000" algn="tl">
                    <a:srgbClr val="000000">
                      <a:alpha val="43137"/>
                    </a:srgbClr>
                  </a:outerShdw>
                </a:effectLst>
                <a:latin typeface="黑体" panose="02010609060101010101" charset="-122"/>
                <a:ea typeface="黑体" panose="02010609060101010101" charset="-122"/>
              </a:rPr>
              <a:t>2 </a:t>
            </a:r>
            <a:r>
              <a:rPr lang="zh-CN" altLang="en-US" sz="3200" b="1" dirty="0">
                <a:effectLst>
                  <a:outerShdw blurRad="38100" dist="38100" dir="2700000" algn="tl">
                    <a:srgbClr val="000000">
                      <a:alpha val="43137"/>
                    </a:srgbClr>
                  </a:outerShdw>
                </a:effectLst>
                <a:latin typeface="黑体" panose="02010609060101010101" charset="-122"/>
                <a:ea typeface="黑体" panose="02010609060101010101" charset="-122"/>
              </a:rPr>
              <a:t>平台与框架的介绍</a:t>
            </a:r>
          </a:p>
        </p:txBody>
      </p:sp>
      <p:pic>
        <p:nvPicPr>
          <p:cNvPr id="47" name="图片 46" descr="upload_391079812">
            <a:extLst>
              <a:ext uri="{FF2B5EF4-FFF2-40B4-BE49-F238E27FC236}">
                <a16:creationId xmlns:a16="http://schemas.microsoft.com/office/drawing/2014/main" id="{BA70AD6A-9C97-4B22-9CAB-64C09A9F4C88}"/>
              </a:ext>
            </a:extLst>
          </p:cNvPr>
          <p:cNvPicPr>
            <a:picLocks noChangeAspect="1"/>
          </p:cNvPicPr>
          <p:nvPr/>
        </p:nvPicPr>
        <p:blipFill>
          <a:blip r:embed="rId3"/>
          <a:stretch>
            <a:fillRect/>
          </a:stretch>
        </p:blipFill>
        <p:spPr>
          <a:xfrm>
            <a:off x="52904" y="6025279"/>
            <a:ext cx="2856795" cy="728894"/>
          </a:xfrm>
          <a:prstGeom prst="rect">
            <a:avLst/>
          </a:prstGeom>
          <a:ln>
            <a:noFill/>
          </a:ln>
          <a:effectLst>
            <a:softEdge rad="112500"/>
          </a:effectLst>
        </p:spPr>
      </p:pic>
      <p:pic>
        <p:nvPicPr>
          <p:cNvPr id="24" name="图片 23">
            <a:extLst>
              <a:ext uri="{FF2B5EF4-FFF2-40B4-BE49-F238E27FC236}">
                <a16:creationId xmlns:a16="http://schemas.microsoft.com/office/drawing/2014/main" id="{803E8FDA-F5E9-4C80-89BC-F12FFE0AB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4563" y="1621783"/>
            <a:ext cx="584776" cy="584776"/>
          </a:xfrm>
          <a:prstGeom prst="rect">
            <a:avLst/>
          </a:prstGeom>
        </p:spPr>
      </p:pic>
      <p:sp>
        <p:nvSpPr>
          <p:cNvPr id="25" name="文本框 24">
            <a:extLst>
              <a:ext uri="{FF2B5EF4-FFF2-40B4-BE49-F238E27FC236}">
                <a16:creationId xmlns:a16="http://schemas.microsoft.com/office/drawing/2014/main" id="{859BAFE9-7B12-433B-8451-801F44D2EEFB}"/>
              </a:ext>
            </a:extLst>
          </p:cNvPr>
          <p:cNvSpPr txBox="1"/>
          <p:nvPr/>
        </p:nvSpPr>
        <p:spPr>
          <a:xfrm>
            <a:off x="2477437" y="1683339"/>
            <a:ext cx="3740483" cy="461665"/>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总体框架：微服务框架</a:t>
            </a:r>
          </a:p>
        </p:txBody>
      </p:sp>
      <p:pic>
        <p:nvPicPr>
          <p:cNvPr id="29" name="图片 28">
            <a:extLst>
              <a:ext uri="{FF2B5EF4-FFF2-40B4-BE49-F238E27FC236}">
                <a16:creationId xmlns:a16="http://schemas.microsoft.com/office/drawing/2014/main" id="{42B27FBF-B59D-455C-A6E6-7D4A65504A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7311" y="2614143"/>
            <a:ext cx="882646" cy="728895"/>
          </a:xfrm>
          <a:prstGeom prst="rect">
            <a:avLst/>
          </a:prstGeom>
        </p:spPr>
      </p:pic>
      <p:sp>
        <p:nvSpPr>
          <p:cNvPr id="57" name="文本框 56">
            <a:extLst>
              <a:ext uri="{FF2B5EF4-FFF2-40B4-BE49-F238E27FC236}">
                <a16:creationId xmlns:a16="http://schemas.microsoft.com/office/drawing/2014/main" id="{C8B646EE-8CCF-42AF-88E0-CB086DB5DD77}"/>
              </a:ext>
            </a:extLst>
          </p:cNvPr>
          <p:cNvSpPr txBox="1"/>
          <p:nvPr/>
        </p:nvSpPr>
        <p:spPr>
          <a:xfrm>
            <a:off x="2509957" y="2512041"/>
            <a:ext cx="6728909" cy="830997"/>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开发框架：</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Node.js+Webpack+DDBS+Spring Cloud</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1" name="图片 30">
            <a:extLst>
              <a:ext uri="{FF2B5EF4-FFF2-40B4-BE49-F238E27FC236}">
                <a16:creationId xmlns:a16="http://schemas.microsoft.com/office/drawing/2014/main" id="{9C181197-DBAF-43C4-97C3-FF600E53C1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1717" y="3514963"/>
            <a:ext cx="963519" cy="963519"/>
          </a:xfrm>
          <a:prstGeom prst="rect">
            <a:avLst/>
          </a:prstGeom>
        </p:spPr>
      </p:pic>
      <p:sp>
        <p:nvSpPr>
          <p:cNvPr id="61" name="文本框 60">
            <a:extLst>
              <a:ext uri="{FF2B5EF4-FFF2-40B4-BE49-F238E27FC236}">
                <a16:creationId xmlns:a16="http://schemas.microsoft.com/office/drawing/2014/main" id="{E55724F9-FF09-4EFF-8175-A161AC53D437}"/>
              </a:ext>
            </a:extLst>
          </p:cNvPr>
          <p:cNvSpPr txBox="1"/>
          <p:nvPr/>
        </p:nvSpPr>
        <p:spPr>
          <a:xfrm>
            <a:off x="2509957" y="3812177"/>
            <a:ext cx="6728909" cy="461665"/>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平台：网页</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web</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端</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手机</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app</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6AB38A50-51E8-40C9-9DE6-D6F6098FD9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27311" y="4814596"/>
            <a:ext cx="669930" cy="669930"/>
          </a:xfrm>
          <a:prstGeom prst="rect">
            <a:avLst/>
          </a:prstGeom>
        </p:spPr>
      </p:pic>
      <p:sp>
        <p:nvSpPr>
          <p:cNvPr id="63" name="文本框 62">
            <a:extLst>
              <a:ext uri="{FF2B5EF4-FFF2-40B4-BE49-F238E27FC236}">
                <a16:creationId xmlns:a16="http://schemas.microsoft.com/office/drawing/2014/main" id="{405005EE-2632-49F2-BB6E-BA6A591DA590}"/>
              </a:ext>
            </a:extLst>
          </p:cNvPr>
          <p:cNvSpPr txBox="1"/>
          <p:nvPr/>
        </p:nvSpPr>
        <p:spPr>
          <a:xfrm>
            <a:off x="2509957" y="4882957"/>
            <a:ext cx="6728909" cy="461665"/>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核心技术：</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Redis</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+API</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网关</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err="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RocketMQ</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24566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SLIDE_ID" val="diagram20215813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15.955*300.702"/>
  <p:tag name="KSO_WM_SLIDE_POSITION" val="60*191.301"/>
  <p:tag name="KSO_WM_TAG_VERSION" val="1.0"/>
  <p:tag name="KSO_WM_BEAUTIFY_FLAG" val="#wm#"/>
  <p:tag name="KSO_WM_TEMPLATE_CATEGORY" val="diagram"/>
  <p:tag name="KSO_WM_TEMPLATE_INDEX" val="20215813"/>
  <p:tag name="KSO_WM_SLIDE_LAYOUT" val="a_d_h"/>
  <p:tag name="KSO_WM_SLIDE_LAYOUT_CNT" val="1_1_2"/>
  <p:tag name="KSO_WM_SLIDE_LAYOUT_INFO" val="{&quot;id&quot;:&quot;2021-04-01T15:58:40&quot;,&quot;maxSize&quot;:{&quot;size1&quot;:15.699999999999999},&quot;minSize&quot;:{&quot;size1&quot;:15.699999999999999},&quot;normalSize&quot;:{&quot;size1&quot;:15.699999999999999},&quot;subLayout&quot;:[{&quot;id&quot;:&quot;2021-04-01T15:58:40&quot;,&quot;margin&quot;:{&quot;bottom&quot;:0.026000002399086952,&quot;left&quot;:2.1170001029968262,&quot;right&quot;:2.1159999370574951,&quot;top&quot;:1.2699999809265137},&quot;type&quot;:0},{&quot;id&quot;:&quot;2021-04-01T15:58:40&quot;,&quot;maxSize&quot;:{&quot;size1&quot;:65.599999999999994},&quot;minSize&quot;:{&quot;size1&quot;:65.599999999999994},&quot;normalSize&quot;:{&quot;size1&quot;:65.599999999999994},&quot;subLayout&quot;:[{&quot;direction&quot;:1,&quot;id&quot;:&quot;2021-04-01T15:58:40&quot;,&quot;maxSize&quot;:{&quot;size1&quot;:73.699651511510211},&quot;minSize&quot;:{&quot;size1&quot;:47.499651511510216},&quot;normalSize&quot;:{&quot;size1&quot;:53.074651511510218},&quot;subLayout&quot;:[{&quot;id&quot;:&quot;2021-04-01T15:58:40&quot;,&quot;margin&quot;:{&quot;bottom&quot;:0.84700000286102295,&quot;left&quot;:2.1170001029968262,&quot;right&quot;:1.2439998388290405,&quot;top&quot;:0.84700000286102295},&quot;maxSize&quot;:{&quot;size1&quot;:50.15758045252467},&quot;minSize&quot;:{&quot;size1&quot;:34.257580452524664},&quot;normalSize&quot;:{&quot;size1&quot;:34.257580452524664},&quot;subLayout&quot;:[{&quot;id&quot;:&quot;2021-04-01T15:58:40&quot;,&quot;margin&quot;:{&quot;bottom&quot;:0.046929735690355301,&quot;left&quot;:2.1170001029968262,&quot;right&quot;:1.2439998388290405,&quot;top&quot;:0.84700000286102295},&quot;type&quot;:0},{&quot;id&quot;:&quot;2021-04-01T15:58:40&quot;,&quot;margin&quot;:{&quot;bottom&quot;:0.84700000286102295,&quot;left&quot;:2.1170001029968262,&quot;right&quot;:1.2439998388290405,&quot;top&quot;:0.14886191487312317},&quot;type&quot;:0}],&quot;type&quot;:0},{&quot;id&quot;:&quot;2021-04-01T15:58:40&quot;,&quot;margin&quot;:{&quot;bottom&quot;:0.81999999284744263,&quot;left&quot;:0.026000002399086952,&quot;right&quot;:2.1159999370574951,&quot;top&quot;:0.81999999284744263},&quot;type&quot;:0}],&quot;type&quot;:0},{&quot;id&quot;:&quot;2021-04-01T15:58:40&quot;,&quot;margin&quot;:{&quot;bottom&quot;:1.6929999589920044,&quot;left&quot;:2.9630000591278076,&quot;right&quot;:2.9630000591278076,&quot;top&quot;:0.84700000286102295},&quot;maxSize&quot;:{&quot;size1&quot;:59.119076421091656},&quot;minSize&quot;:{&quot;size1&quot;:43.21907642109165},&quot;normalSize&quot;:{&quot;size1&quot;:43.21907642109165},&quot;subLayout&quot;:[{&quot;id&quot;:&quot;2021-04-01T15:58:40&quot;,&quot;margin&quot;:{&quot;bottom&quot;:0.046929523348808289,&quot;left&quot;:2.9630000591278076,&quot;right&quot;:2.9630000591278076,&quot;top&quot;:0.84700000286102295},&quot;type&quot;:0},{&quot;id&quot;:&quot;2021-04-01T15:58:40&quot;,&quot;margin&quot;:{&quot;bottom&quot;:1.6929999589920044,&quot;left&quot;:2.9630000591278076,&quot;right&quot;:2.9630000591278076,&quot;top&quot;:0.14886172115802765},&quot;type&quot;:0}],&quot;type&quot;:0}],&quot;type&quot;:0}],&quot;type&quot;:0}"/>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10082e206d3a5ffe8aca1"/>
  <p:tag name="KSO_WM_CHIP_FILLPROP" val="[[{&quot;text_align&quot;:&quot;lb&quot;,&quot;text_direction&quot;:&quot;horizontal&quot;,&quot;support_big_font&quot;:false,&quot;fill_id&quot;:&quot;faaccb2fd86b4868b2d42bbd10dec68b&quot;,&quot;fill_align&quot;:&quot;lb&quot;,&quot;chip_types&quot;:[&quot;header&quot;]},{&quot;text_align&quot;:&quot;lt&quot;,&quot;text_direction&quot;:&quot;horizontal&quot;,&quot;support_big_font&quot;:false,&quot;fill_id&quot;:&quot;c6262d71374b45c7bb743adc79b8885d&quot;,&quot;fill_align&quot;:&quot;lt&quot;,&quot;chip_types&quot;:[&quot;text&quot;]},{&quot;text_align&quot;:&quot;lm&quot;,&quot;text_direction&quot;:&quot;horizontal&quot;,&quot;support_big_font&quot;:false,&quot;fill_id&quot;:&quot;86eb506aadc24c73abadbd3bc5104f20&quot;,&quot;fill_align&quot;:&quot;lm&quot;,&quot;chip_types&quot;:[&quot;diagram&quot;,&quot;pictext&quot;,&quot;text&quot;,&quot;picture&quot;,&quot;chart&quot;,&quot;table&quot;,&quot;video&quot;]},{&quot;text_align&quot;:&quot;lm&quot;,&quot;text_direction&quot;:&quot;horizontal&quot;,&quot;support_big_font&quot;:false,&quot;fill_id&quot;:&quot;6bcd6b680a4849eb9e660ad3650ba5ef&quot;,&quot;fill_align&quot;:&quot;lm&quot;,&quot;chip_types&quot;:[&quot;text&quot;]}]]"/>
  <p:tag name="KSO_WM_CHIP_DECFILLPROP" val="[]"/>
  <p:tag name="KSO_WM_CHIP_GROUPID" val="5ef32693c6295c63c1a2e119"/>
  <p:tag name="KSO_WM_SLIDE_BK_DARK_LIGHT" val="2"/>
  <p:tag name="KSO_WM_SLIDE_BACKGROUND_TYPE" val="general"/>
  <p:tag name="KSO_WM_SLIDE_SUPPORT_FEATURE_TYPE" val="0"/>
  <p:tag name="KSO_WM_TEMPLATE_ASSEMBLE_XID" val="60656fa84054ed1e2fb80e76"/>
  <p:tag name="KSO_WM_TEMPLATE_ASSEMBLE_GROUPID" val="60656fa84054ed1e2fb80e76"/>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5813_1*i*2"/>
  <p:tag name="KSO_WM_TEMPLATE_CATEGORY" val="diagram"/>
  <p:tag name="KSO_WM_TEMPLATE_INDEX" val="20215813"/>
  <p:tag name="KSO_WM_UNIT_LAYERLEVEL" val="1"/>
  <p:tag name="KSO_WM_TAG_VERSION" val="1.0"/>
  <p:tag name="KSO_WM_BEAUTIFY_FLAG" val="#wm#"/>
  <p:tag name="KSO_WM_UNIT_ADJUSTLAYOUT_ID" val="32"/>
  <p:tag name="KSO_WM_UNIT_COLOR_SCHEME_SHAPE_ID" val="32"/>
  <p:tag name="KSO_WM_UNIT_COLOR_SCHEME_PARENT_PAGE" val="0_1"/>
  <p:tag name="KSO_WM_UNIT_FOIL_COLOR" val="1"/>
  <p:tag name="KSO_WM_UNIT_BLOCK" val="0"/>
  <p:tag name="KSO_WM_UNIT_SM_LIMIT_TYPE" val="2"/>
  <p:tag name="KSO_WM_UNIT_DEC_AREA_ID" val="cee5d58df03c434cac7b0780137ab249"/>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32693c6295c63c1a2e119"/>
  <p:tag name="KSO_WM_CHIP_XID" val="5fa10082e206d3a5ffe8aca1"/>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4"/>
  <p:tag name="KSO_WM_UNIT_TEXT_FILL_TYPE" val="1"/>
  <p:tag name="KSO_WM_UNIT_VALUE" val="104"/>
  <p:tag name="KSO_WM_TEMPLATE_ASSEMBLE_XID" val="60656fa84054ed1e2fb80e76"/>
  <p:tag name="KSO_WM_TEMPLATE_ASSEMBLE_GROUPID" val="60656fa84054ed1e2fb80e7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5813_1*i*4"/>
  <p:tag name="KSO_WM_TEMPLATE_CATEGORY" val="diagram"/>
  <p:tag name="KSO_WM_TEMPLATE_INDEX" val="20215813"/>
  <p:tag name="KSO_WM_UNIT_LAYERLEVEL" val="1"/>
  <p:tag name="KSO_WM_TAG_VERSION" val="1.0"/>
  <p:tag name="KSO_WM_BEAUTIFY_FLAG" val="#wm#"/>
  <p:tag name="KSO_WM_UNIT_ADJUSTLAYOUT_ID" val="28"/>
  <p:tag name="KSO_WM_UNIT_COLOR_SCHEME_SHAPE_ID" val="28"/>
  <p:tag name="KSO_WM_UNIT_COLOR_SCHEME_PARENT_PAGE" val="0_1"/>
  <p:tag name="KSO_WM_UNIT_BLOCK" val="0"/>
  <p:tag name="KSO_WM_UNIT_SM_LIMIT_TYPE" val="2"/>
  <p:tag name="KSO_WM_UNIT_DEC_AREA_ID" val="76fc2ba6b7344eecaa96f41b660f7872"/>
  <p:tag name="KSO_WM_UNIT_DECORATE_INFO" val="{&quot;ReferentInfo&quot;:{&quot;Id&quot;:&quot;slide&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ef32693c6295c63c1a2e119"/>
  <p:tag name="KSO_WM_CHIP_XID" val="5fa10082e206d3a5ffe8aca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54"/>
  <p:tag name="KSO_WM_TEMPLATE_ASSEMBLE_XID" val="60656fa84054ed1e2fb80e76"/>
  <p:tag name="KSO_WM_TEMPLATE_ASSEMBLE_GROUPID" val="60656fa84054ed1e2fb80e76"/>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5813_1*i*3"/>
  <p:tag name="KSO_WM_TEMPLATE_CATEGORY" val="diagram"/>
  <p:tag name="KSO_WM_TEMPLATE_INDEX" val="20215813"/>
  <p:tag name="KSO_WM_UNIT_LAYERLEVEL" val="1"/>
  <p:tag name="KSO_WM_TAG_VERSION" val="1.0"/>
  <p:tag name="KSO_WM_BEAUTIFY_FLAG" val="#wm#"/>
  <p:tag name="KSO_WM_UNIT_ADJUSTLAYOUT_ID" val="23"/>
  <p:tag name="KSO_WM_UNIT_COLOR_SCHEME_SHAPE_ID" val="23"/>
  <p:tag name="KSO_WM_UNIT_COLOR_SCHEME_PARENT_PAGE" val="0_1"/>
  <p:tag name="KSO_WM_UNIT_BLOCK" val="0"/>
  <p:tag name="KSO_WM_UNIT_SM_LIMIT_TYPE" val="2"/>
  <p:tag name="KSO_WM_UNIT_DEC_AREA_ID" val="f441ac0a7a604b3885ebbf6e887f30ae"/>
  <p:tag name="KSO_WM_UNIT_DECORATE_INFO" val="{&quot;ReferentInfo&quot;:{&quot;Id&quot;:&quot;slide&quot;,&quot;X&quot;:{&quot;Pos&quot;:1},&quot;Y&quot;:{&quot;Pos&quot;:2}},&quot;DecorateInfoX&quot;:{&quot;Pos&quot;:1,&quot;IsAbs&quot;:false},&quot;DecorateInfoY&quot;:{&quot;Pos&quot;:2,&quot;IsAbs&quot;:false},&quot;DecorateInfoW&quot;:{&quot;IsAbs&quot;:false},&quot;DecorateInfoH&quot;:{&quot;IsAbs&quot;:false},&quot;whChangeMode&quot;:1}"/>
  <p:tag name="KSO_WM_CHIP_GROUPID" val="5ef32693c6295c63c1a2e119"/>
  <p:tag name="KSO_WM_CHIP_XID" val="5fa10082e206d3a5ffe8aca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4"/>
  <p:tag name="KSO_WM_UNIT_TEXT_FILL_TYPE" val="1"/>
  <p:tag name="KSO_WM_UNIT_VALUE" val="364"/>
  <p:tag name="KSO_WM_TEMPLATE_ASSEMBLE_XID" val="60656fa84054ed1e2fb80e76"/>
  <p:tag name="KSO_WM_TEMPLATE_ASSEMBLE_GROUPID" val="60656fa84054ed1e2fb80e76"/>
</p:tagLst>
</file>

<file path=ppt/tags/tag5.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5813_1*h_f*1_1"/>
  <p:tag name="KSO_WM_TEMPLATE_CATEGORY" val="diagram"/>
  <p:tag name="KSO_WM_TEMPLATE_INDEX" val="20215813"/>
  <p:tag name="KSO_WM_UNIT_LAYERLEVEL" val="1_1"/>
  <p:tag name="KSO_WM_TAG_VERSION" val="1.0"/>
  <p:tag name="KSO_WM_BEAUTIFY_FLAG" val="#wm#"/>
  <p:tag name="KSO_WM_UNIT_SUBTYPE" val="a"/>
  <p:tag name="KSO_WM_UNIT_DEFAULT_FONT" val="14;20;2"/>
  <p:tag name="KSO_WM_UNIT_BLOCK" val="0"/>
  <p:tag name="KSO_WM_UNIT_VALUE" val="39"/>
  <p:tag name="KSO_WM_UNIT_SHOW_EDIT_AREA_INDICATION" val="1"/>
  <p:tag name="KSO_WM_CHIP_GROUPID" val="5e6b05b36848fb12bee65ad8"/>
  <p:tag name="KSO_WM_CHIP_XID" val="5e6b05b36848fb12bee65ada"/>
  <p:tag name="KSO_WM_UNIT_DEC_AREA_ID" val="f09b61d6ad564a93bb420c606b8c7d4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3c495b21324408a85f26bc800ed1817"/>
  <p:tag name="KSO_WM_UNIT_TEXT_FILL_FORE_SCHEMECOLOR_INDEX_BRIGHTNESS" val="0.25"/>
  <p:tag name="KSO_WM_UNIT_TEXT_FILL_FORE_SCHEMECOLOR_INDEX" val="13"/>
  <p:tag name="KSO_WM_UNIT_TEXT_FILL_TYPE" val="1"/>
  <p:tag name="KSO_WM_TEMPLATE_ASSEMBLE_XID" val="60656fa84054ed1e2fb80e76"/>
  <p:tag name="KSO_WM_TEMPLATE_ASSEMBLE_GROUPID" val="60656fa84054ed1e2fb80e76"/>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小标题"/>
  <p:tag name="KSO_WM_UNIT_NOCLEAR" val="0"/>
  <p:tag name="KSO_WM_UNIT_VALUE" val="30"/>
  <p:tag name="KSO_WM_UNIT_HIGHLIGHT" val="0"/>
  <p:tag name="KSO_WM_UNIT_COMPATIBLE" val="0"/>
  <p:tag name="KSO_WM_UNIT_DIAGRAM_ISNUMVISUAL" val="0"/>
  <p:tag name="KSO_WM_UNIT_DIAGRAM_ISREFERUNIT" val="0"/>
  <p:tag name="KSO_WM_UNIT_TYPE" val="h_a"/>
  <p:tag name="KSO_WM_UNIT_INDEX" val="2_1"/>
  <p:tag name="KSO_WM_UNIT_ID" val="diagram20215813_1*h_a*2_1"/>
  <p:tag name="KSO_WM_TEMPLATE_CATEGORY" val="diagram"/>
  <p:tag name="KSO_WM_TEMPLATE_INDEX" val="20215813"/>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20863e154f3d4622ac8d810e4ef01df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16941809759407c9507f7e2558b88d6"/>
  <p:tag name="KSO_WM_UNIT_TEXT_FILL_FORE_SCHEMECOLOR_INDEX_BRIGHTNESS" val="0"/>
  <p:tag name="KSO_WM_UNIT_TEXT_FILL_FORE_SCHEMECOLOR_INDEX" val="13"/>
  <p:tag name="KSO_WM_UNIT_TEXT_FILL_TYPE" val="1"/>
  <p:tag name="KSO_WM_TEMPLATE_ASSEMBLE_XID" val="60656fa84054ed1e2fb80e76"/>
  <p:tag name="KSO_WM_TEMPLATE_ASSEMBLE_GROUPID" val="60656fa84054ed1e2fb80e76"/>
</p:tagLst>
</file>

<file path=ppt/tags/tag7.xml><?xml version="1.0" encoding="utf-8"?>
<p:tagLst xmlns:a="http://schemas.openxmlformats.org/drawingml/2006/main" xmlns:r="http://schemas.openxmlformats.org/officeDocument/2006/relationships"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h_f"/>
  <p:tag name="KSO_WM_UNIT_INDEX" val="2_1"/>
  <p:tag name="KSO_WM_UNIT_ID" val="diagram20215813_1*h_f*2_1"/>
  <p:tag name="KSO_WM_TEMPLATE_CATEGORY" val="diagram"/>
  <p:tag name="KSO_WM_TEMPLATE_INDEX" val="20215813"/>
  <p:tag name="KSO_WM_UNIT_LAYERLEVEL" val="1_1"/>
  <p:tag name="KSO_WM_TAG_VERSION" val="1.0"/>
  <p:tag name="KSO_WM_BEAUTIFY_FLAG" val="#wm#"/>
  <p:tag name="KSO_WM_UNIT_SUBTYPE" val="a"/>
  <p:tag name="KSO_WM_UNIT_DEFAULT_FONT" val="14;20;2"/>
  <p:tag name="KSO_WM_UNIT_BLOCK" val="0"/>
  <p:tag name="KSO_WM_UNIT_VALUE" val="120"/>
  <p:tag name="KSO_WM_UNIT_SHOW_EDIT_AREA_INDICATION" val="1"/>
  <p:tag name="KSO_WM_CHIP_GROUPID" val="5e6b05b36848fb12bee65ad8"/>
  <p:tag name="KSO_WM_CHIP_XID" val="5e6b05b36848fb12bee65ada"/>
  <p:tag name="KSO_WM_UNIT_DEC_AREA_ID" val="1305213d057e421ca0261fa183893f6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16941809759407c9507f7e2558b88d6"/>
  <p:tag name="KSO_WM_UNIT_TEXT_FILL_FORE_SCHEMECOLOR_INDEX_BRIGHTNESS" val="0.25"/>
  <p:tag name="KSO_WM_UNIT_TEXT_FILL_FORE_SCHEMECOLOR_INDEX" val="13"/>
  <p:tag name="KSO_WM_UNIT_TEXT_FILL_TYPE" val="1"/>
  <p:tag name="KSO_WM_TEMPLATE_ASSEMBLE_XID" val="60656fa84054ed1e2fb80e76"/>
  <p:tag name="KSO_WM_TEMPLATE_ASSEMBLE_GROUPID" val="60656fa84054ed1e2fb80e76"/>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3870</TotalTime>
  <Words>5079</Words>
  <Application>Microsoft Office PowerPoint</Application>
  <PresentationFormat>宽屏</PresentationFormat>
  <Paragraphs>304</Paragraphs>
  <Slides>40</Slides>
  <Notes>33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40</vt:i4>
      </vt:variant>
    </vt:vector>
  </HeadingPairs>
  <TitlesOfParts>
    <vt:vector size="54" baseType="lpstr">
      <vt:lpstr>Impact MT Std</vt:lpstr>
      <vt:lpstr>等线</vt:lpstr>
      <vt:lpstr>黑体</vt:lpstr>
      <vt:lpstr>华文细黑</vt:lpstr>
      <vt:lpstr>宋体</vt:lpstr>
      <vt:lpstr>微软雅黑</vt:lpstr>
      <vt:lpstr>Arial</vt:lpstr>
      <vt:lpstr>Broadway</vt:lpstr>
      <vt:lpstr>Calibri</vt:lpstr>
      <vt:lpstr>Calibri Light</vt:lpstr>
      <vt:lpstr>Comic Sans MS</vt:lpstr>
      <vt:lpstr>Wingdings</vt:lpstr>
      <vt:lpstr>第一PPT，www.1ppt.com</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多边形组合</dc:title>
  <dc:creator>第一PPT</dc:creator>
  <cp:keywords>www.1ppt.com</cp:keywords>
  <cp:lastModifiedBy>梁 乔</cp:lastModifiedBy>
  <cp:revision>74</cp:revision>
  <dcterms:created xsi:type="dcterms:W3CDTF">2021-05-12T14:48:00Z</dcterms:created>
  <dcterms:modified xsi:type="dcterms:W3CDTF">2021-06-25T09:39:10Z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2052-11.1.0.10359</vt:lpwstr>
  </property>
  <property fmtid="{D5CDD505-2E9C-101B-9397-08002B2CF9AE}" pid="3" name="ICV">
    <vt:lpwstr>ADB9148CAF844740AB893DD7EDAA38CA</vt:lpwstr>
  </property>
</Properties>
</file>